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67" r:id="rId3"/>
    <p:sldId id="290" r:id="rId4"/>
    <p:sldId id="269" r:id="rId5"/>
    <p:sldId id="291" r:id="rId6"/>
    <p:sldId id="270" r:id="rId7"/>
    <p:sldId id="292" r:id="rId8"/>
    <p:sldId id="271" r:id="rId9"/>
    <p:sldId id="293" r:id="rId10"/>
    <p:sldId id="273" r:id="rId11"/>
    <p:sldId id="294" r:id="rId12"/>
    <p:sldId id="289" r:id="rId13"/>
    <p:sldId id="288" r:id="rId14"/>
    <p:sldId id="295" r:id="rId15"/>
    <p:sldId id="286" r:id="rId16"/>
    <p:sldId id="296" r:id="rId17"/>
    <p:sldId id="285" r:id="rId18"/>
    <p:sldId id="297" r:id="rId19"/>
    <p:sldId id="298" r:id="rId20"/>
    <p:sldId id="258" r:id="rId21"/>
    <p:sldId id="264" r:id="rId22"/>
    <p:sldId id="265" r:id="rId23"/>
    <p:sldId id="266" r:id="rId24"/>
    <p:sldId id="268" r:id="rId25"/>
    <p:sldId id="272" r:id="rId26"/>
    <p:sldId id="274" r:id="rId27"/>
    <p:sldId id="275" r:id="rId28"/>
    <p:sldId id="276" r:id="rId29"/>
    <p:sldId id="277" r:id="rId30"/>
    <p:sldId id="278" r:id="rId31"/>
    <p:sldId id="279" r:id="rId32"/>
    <p:sldId id="280" r:id="rId33"/>
    <p:sldId id="281" r:id="rId34"/>
    <p:sldId id="282" r:id="rId35"/>
    <p:sldId id="284"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30DFCF-4392-4909-AE11-C75C90E55751}" v="7" dt="2026-01-10T01:19:28.1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75" d="100"/>
          <a:sy n="75" d="100"/>
        </p:scale>
        <p:origin x="58" y="3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rlotte Roxas" userId="db650a57-3f57-48f7-a119-0b06c209a8d9" providerId="ADAL" clId="{8F4E153D-7A64-4AE1-BB18-DC41190711F7}"/>
    <pc:docChg chg="custSel addSld modSld">
      <pc:chgData name="Charlotte Roxas" userId="db650a57-3f57-48f7-a119-0b06c209a8d9" providerId="ADAL" clId="{8F4E153D-7A64-4AE1-BB18-DC41190711F7}" dt="2026-01-10T01:19:33.757" v="13" actId="26606"/>
      <pc:docMkLst>
        <pc:docMk/>
      </pc:docMkLst>
      <pc:sldChg chg="modSp mod">
        <pc:chgData name="Charlotte Roxas" userId="db650a57-3f57-48f7-a119-0b06c209a8d9" providerId="ADAL" clId="{8F4E153D-7A64-4AE1-BB18-DC41190711F7}" dt="2026-01-10T01:14:59.122" v="5" actId="20577"/>
        <pc:sldMkLst>
          <pc:docMk/>
          <pc:sldMk cId="3693327157" sldId="256"/>
        </pc:sldMkLst>
        <pc:spChg chg="mod">
          <ac:chgData name="Charlotte Roxas" userId="db650a57-3f57-48f7-a119-0b06c209a8d9" providerId="ADAL" clId="{8F4E153D-7A64-4AE1-BB18-DC41190711F7}" dt="2026-01-10T01:14:59.122" v="5" actId="20577"/>
          <ac:spMkLst>
            <pc:docMk/>
            <pc:sldMk cId="3693327157" sldId="256"/>
            <ac:spMk id="2" creationId="{D823E9D0-849B-7FD6-61B8-43F8F3B519B5}"/>
          </ac:spMkLst>
        </pc:spChg>
      </pc:sldChg>
      <pc:sldChg chg="modAnim">
        <pc:chgData name="Charlotte Roxas" userId="db650a57-3f57-48f7-a119-0b06c209a8d9" providerId="ADAL" clId="{8F4E153D-7A64-4AE1-BB18-DC41190711F7}" dt="2026-01-10T01:15:47.229" v="10"/>
        <pc:sldMkLst>
          <pc:docMk/>
          <pc:sldMk cId="3118248810" sldId="267"/>
        </pc:sldMkLst>
      </pc:sldChg>
      <pc:sldChg chg="modAnim">
        <pc:chgData name="Charlotte Roxas" userId="db650a57-3f57-48f7-a119-0b06c209a8d9" providerId="ADAL" clId="{8F4E153D-7A64-4AE1-BB18-DC41190711F7}" dt="2026-01-10T01:16:12.794" v="11"/>
        <pc:sldMkLst>
          <pc:docMk/>
          <pc:sldMk cId="2391631103" sldId="269"/>
        </pc:sldMkLst>
      </pc:sldChg>
      <pc:sldChg chg="addSp delSp modSp new mod setBg">
        <pc:chgData name="Charlotte Roxas" userId="db650a57-3f57-48f7-a119-0b06c209a8d9" providerId="ADAL" clId="{8F4E153D-7A64-4AE1-BB18-DC41190711F7}" dt="2026-01-10T01:19:33.757" v="13" actId="26606"/>
        <pc:sldMkLst>
          <pc:docMk/>
          <pc:sldMk cId="3534435767" sldId="298"/>
        </pc:sldMkLst>
        <pc:spChg chg="del">
          <ac:chgData name="Charlotte Roxas" userId="db650a57-3f57-48f7-a119-0b06c209a8d9" providerId="ADAL" clId="{8F4E153D-7A64-4AE1-BB18-DC41190711F7}" dt="2026-01-10T01:19:33.757" v="13" actId="26606"/>
          <ac:spMkLst>
            <pc:docMk/>
            <pc:sldMk cId="3534435767" sldId="298"/>
            <ac:spMk id="2" creationId="{F0444CDD-7627-117A-DFA9-35A85F0A3497}"/>
          </ac:spMkLst>
        </pc:spChg>
        <pc:spChg chg="del">
          <ac:chgData name="Charlotte Roxas" userId="db650a57-3f57-48f7-a119-0b06c209a8d9" providerId="ADAL" clId="{8F4E153D-7A64-4AE1-BB18-DC41190711F7}" dt="2026-01-10T01:19:33.757" v="13" actId="26606"/>
          <ac:spMkLst>
            <pc:docMk/>
            <pc:sldMk cId="3534435767" sldId="298"/>
            <ac:spMk id="3" creationId="{525F7A51-9BA6-6525-E803-D4878A5836C4}"/>
          </ac:spMkLst>
        </pc:spChg>
        <pc:spChg chg="add">
          <ac:chgData name="Charlotte Roxas" userId="db650a57-3f57-48f7-a119-0b06c209a8d9" providerId="ADAL" clId="{8F4E153D-7A64-4AE1-BB18-DC41190711F7}" dt="2026-01-10T01:19:33.757" v="13" actId="26606"/>
          <ac:spMkLst>
            <pc:docMk/>
            <pc:sldMk cId="3534435767" sldId="298"/>
            <ac:spMk id="1031" creationId="{F3060C83-F051-4F0E-ABAD-AA0DFC48B218}"/>
          </ac:spMkLst>
        </pc:spChg>
        <pc:spChg chg="add">
          <ac:chgData name="Charlotte Roxas" userId="db650a57-3f57-48f7-a119-0b06c209a8d9" providerId="ADAL" clId="{8F4E153D-7A64-4AE1-BB18-DC41190711F7}" dt="2026-01-10T01:19:33.757" v="13" actId="26606"/>
          <ac:spMkLst>
            <pc:docMk/>
            <pc:sldMk cId="3534435767" sldId="298"/>
            <ac:spMk id="1033" creationId="{83C98ABE-055B-441F-B07E-44F97F083C39}"/>
          </ac:spMkLst>
        </pc:spChg>
        <pc:spChg chg="add">
          <ac:chgData name="Charlotte Roxas" userId="db650a57-3f57-48f7-a119-0b06c209a8d9" providerId="ADAL" clId="{8F4E153D-7A64-4AE1-BB18-DC41190711F7}" dt="2026-01-10T01:19:33.757" v="13" actId="26606"/>
          <ac:spMkLst>
            <pc:docMk/>
            <pc:sldMk cId="3534435767" sldId="298"/>
            <ac:spMk id="1035" creationId="{29FDB030-9B49-4CED-8CCD-4D99382388AC}"/>
          </ac:spMkLst>
        </pc:spChg>
        <pc:spChg chg="add">
          <ac:chgData name="Charlotte Roxas" userId="db650a57-3f57-48f7-a119-0b06c209a8d9" providerId="ADAL" clId="{8F4E153D-7A64-4AE1-BB18-DC41190711F7}" dt="2026-01-10T01:19:33.757" v="13" actId="26606"/>
          <ac:spMkLst>
            <pc:docMk/>
            <pc:sldMk cId="3534435767" sldId="298"/>
            <ac:spMk id="1037" creationId="{3783CA14-24A1-485C-8B30-D6A5D87987AD}"/>
          </ac:spMkLst>
        </pc:spChg>
        <pc:spChg chg="add">
          <ac:chgData name="Charlotte Roxas" userId="db650a57-3f57-48f7-a119-0b06c209a8d9" providerId="ADAL" clId="{8F4E153D-7A64-4AE1-BB18-DC41190711F7}" dt="2026-01-10T01:19:33.757" v="13" actId="26606"/>
          <ac:spMkLst>
            <pc:docMk/>
            <pc:sldMk cId="3534435767" sldId="298"/>
            <ac:spMk id="1039" creationId="{9A97C86A-04D6-40F7-AE84-31AB43E6A846}"/>
          </ac:spMkLst>
        </pc:spChg>
        <pc:spChg chg="add">
          <ac:chgData name="Charlotte Roxas" userId="db650a57-3f57-48f7-a119-0b06c209a8d9" providerId="ADAL" clId="{8F4E153D-7A64-4AE1-BB18-DC41190711F7}" dt="2026-01-10T01:19:33.757" v="13" actId="26606"/>
          <ac:spMkLst>
            <pc:docMk/>
            <pc:sldMk cId="3534435767" sldId="298"/>
            <ac:spMk id="1041" creationId="{FF9F2414-84E8-453E-B1F3-389FDE8192D9}"/>
          </ac:spMkLst>
        </pc:spChg>
        <pc:spChg chg="add">
          <ac:chgData name="Charlotte Roxas" userId="db650a57-3f57-48f7-a119-0b06c209a8d9" providerId="ADAL" clId="{8F4E153D-7A64-4AE1-BB18-DC41190711F7}" dt="2026-01-10T01:19:33.757" v="13" actId="26606"/>
          <ac:spMkLst>
            <pc:docMk/>
            <pc:sldMk cId="3534435767" sldId="298"/>
            <ac:spMk id="1043" creationId="{3ECA69A1-7536-43AC-85EF-C7106179F5ED}"/>
          </ac:spMkLst>
        </pc:spChg>
        <pc:picChg chg="add mod">
          <ac:chgData name="Charlotte Roxas" userId="db650a57-3f57-48f7-a119-0b06c209a8d9" providerId="ADAL" clId="{8F4E153D-7A64-4AE1-BB18-DC41190711F7}" dt="2026-01-10T01:19:33.757" v="13" actId="26606"/>
          <ac:picMkLst>
            <pc:docMk/>
            <pc:sldMk cId="3534435767" sldId="298"/>
            <ac:picMk id="1026" creationId="{79329E97-37CE-AB4E-E582-B61F18C7C677}"/>
          </ac:picMkLst>
        </pc:picChg>
      </pc:sldChg>
    </pc:docChg>
  </pc:docChgLst>
</pc:chgInfo>
</file>

<file path=ppt/media/image1.jpeg>
</file>

<file path=ppt/media/image10.png>
</file>

<file path=ppt/media/image2.png>
</file>

<file path=ppt/media/image3.jpeg>
</file>

<file path=ppt/media/image4.jpeg>
</file>

<file path=ppt/media/image5.jpeg>
</file>

<file path=ppt/media/image6.png>
</file>

<file path=ppt/media/image7.jpe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9D80CB-2092-4436-B8EF-0BC28687B806}" type="datetimeFigureOut">
              <a:rPr lang="en-US" smtClean="0"/>
              <a:t>1/10/2026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7580C6-08D8-4BA8-AC6F-EEC3C60485E4}" type="slidenum">
              <a:rPr lang="en-US" smtClean="0"/>
              <a:t>‹#›</a:t>
            </a:fld>
            <a:endParaRPr lang="en-US"/>
          </a:p>
        </p:txBody>
      </p:sp>
    </p:spTree>
    <p:extLst>
      <p:ext uri="{BB962C8B-B14F-4D97-AF65-F5344CB8AC3E}">
        <p14:creationId xmlns:p14="http://schemas.microsoft.com/office/powerpoint/2010/main" val="2057791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306E0-63CE-375B-BC79-C82A633137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E29C4CD-444E-4254-E6F9-F9A495CA7C4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EFF0AD-F18F-9C41-C4D2-CE92D67802F1}"/>
              </a:ext>
            </a:extLst>
          </p:cNvPr>
          <p:cNvSpPr>
            <a:spLocks noGrp="1"/>
          </p:cNvSpPr>
          <p:nvPr>
            <p:ph type="dt" sz="half" idx="10"/>
          </p:nvPr>
        </p:nvSpPr>
        <p:spPr/>
        <p:txBody>
          <a:bodyPr/>
          <a:lstStyle/>
          <a:p>
            <a:fld id="{8DBB19D1-BC53-4A1B-8283-22082C6408D1}" type="datetimeFigureOut">
              <a:rPr lang="en-US" smtClean="0"/>
              <a:t>1/10/2026</a:t>
            </a:fld>
            <a:endParaRPr lang="en-US"/>
          </a:p>
        </p:txBody>
      </p:sp>
      <p:sp>
        <p:nvSpPr>
          <p:cNvPr id="5" name="Footer Placeholder 4">
            <a:extLst>
              <a:ext uri="{FF2B5EF4-FFF2-40B4-BE49-F238E27FC236}">
                <a16:creationId xmlns:a16="http://schemas.microsoft.com/office/drawing/2014/main" id="{5B3D4E72-FF7D-0819-AA14-F8B262DD7F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AD17F-2A40-9CDE-F9FE-3D72ECC7D01A}"/>
              </a:ext>
            </a:extLst>
          </p:cNvPr>
          <p:cNvSpPr>
            <a:spLocks noGrp="1"/>
          </p:cNvSpPr>
          <p:nvPr>
            <p:ph type="sldNum" sz="quarter" idx="12"/>
          </p:nvPr>
        </p:nvSpPr>
        <p:spPr/>
        <p:txBody>
          <a:bodyPr/>
          <a:lstStyle/>
          <a:p>
            <a:fld id="{1B4BFF21-13E6-49B9-8DB6-1B43368B3D6C}" type="slidenum">
              <a:rPr lang="en-US" smtClean="0"/>
              <a:t>‹#›</a:t>
            </a:fld>
            <a:endParaRPr lang="en-US"/>
          </a:p>
        </p:txBody>
      </p:sp>
    </p:spTree>
    <p:extLst>
      <p:ext uri="{BB962C8B-B14F-4D97-AF65-F5344CB8AC3E}">
        <p14:creationId xmlns:p14="http://schemas.microsoft.com/office/powerpoint/2010/main" val="1960615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E0435-99DA-FBE0-EEAA-4C8C0C93ABA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76B4B3-25F3-DB67-2C60-B45EEBD1C1F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1840F4-66C8-F2CF-6F00-B79CEEE72598}"/>
              </a:ext>
            </a:extLst>
          </p:cNvPr>
          <p:cNvSpPr>
            <a:spLocks noGrp="1"/>
          </p:cNvSpPr>
          <p:nvPr>
            <p:ph type="dt" sz="half" idx="10"/>
          </p:nvPr>
        </p:nvSpPr>
        <p:spPr/>
        <p:txBody>
          <a:bodyPr/>
          <a:lstStyle/>
          <a:p>
            <a:fld id="{8DBB19D1-BC53-4A1B-8283-22082C6408D1}" type="datetimeFigureOut">
              <a:rPr lang="en-US" smtClean="0"/>
              <a:t>1/10/2026</a:t>
            </a:fld>
            <a:endParaRPr lang="en-US"/>
          </a:p>
        </p:txBody>
      </p:sp>
      <p:sp>
        <p:nvSpPr>
          <p:cNvPr id="5" name="Footer Placeholder 4">
            <a:extLst>
              <a:ext uri="{FF2B5EF4-FFF2-40B4-BE49-F238E27FC236}">
                <a16:creationId xmlns:a16="http://schemas.microsoft.com/office/drawing/2014/main" id="{11445B9D-A778-29CA-6CB1-4534810FBA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BCFD76-EBB1-AC31-C6D3-1141D5FD6ED3}"/>
              </a:ext>
            </a:extLst>
          </p:cNvPr>
          <p:cNvSpPr>
            <a:spLocks noGrp="1"/>
          </p:cNvSpPr>
          <p:nvPr>
            <p:ph type="sldNum" sz="quarter" idx="12"/>
          </p:nvPr>
        </p:nvSpPr>
        <p:spPr/>
        <p:txBody>
          <a:bodyPr/>
          <a:lstStyle/>
          <a:p>
            <a:fld id="{1B4BFF21-13E6-49B9-8DB6-1B43368B3D6C}" type="slidenum">
              <a:rPr lang="en-US" smtClean="0"/>
              <a:t>‹#›</a:t>
            </a:fld>
            <a:endParaRPr lang="en-US"/>
          </a:p>
        </p:txBody>
      </p:sp>
    </p:spTree>
    <p:extLst>
      <p:ext uri="{BB962C8B-B14F-4D97-AF65-F5344CB8AC3E}">
        <p14:creationId xmlns:p14="http://schemas.microsoft.com/office/powerpoint/2010/main" val="1403348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FC7E97-3E52-08F3-1A0E-E77B785994A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0C8F466-AE80-5BC6-F971-FF899C59F5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64AEC4-A42A-C8BB-5B6D-1BEDD1A9A982}"/>
              </a:ext>
            </a:extLst>
          </p:cNvPr>
          <p:cNvSpPr>
            <a:spLocks noGrp="1"/>
          </p:cNvSpPr>
          <p:nvPr>
            <p:ph type="dt" sz="half" idx="10"/>
          </p:nvPr>
        </p:nvSpPr>
        <p:spPr/>
        <p:txBody>
          <a:bodyPr/>
          <a:lstStyle/>
          <a:p>
            <a:fld id="{8DBB19D1-BC53-4A1B-8283-22082C6408D1}" type="datetimeFigureOut">
              <a:rPr lang="en-US" smtClean="0"/>
              <a:t>1/10/2026</a:t>
            </a:fld>
            <a:endParaRPr lang="en-US"/>
          </a:p>
        </p:txBody>
      </p:sp>
      <p:sp>
        <p:nvSpPr>
          <p:cNvPr id="5" name="Footer Placeholder 4">
            <a:extLst>
              <a:ext uri="{FF2B5EF4-FFF2-40B4-BE49-F238E27FC236}">
                <a16:creationId xmlns:a16="http://schemas.microsoft.com/office/drawing/2014/main" id="{F9AF38A0-4892-408B-5567-78E1124335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4F0F6C-58D2-1303-E496-8AD94F3BCC10}"/>
              </a:ext>
            </a:extLst>
          </p:cNvPr>
          <p:cNvSpPr>
            <a:spLocks noGrp="1"/>
          </p:cNvSpPr>
          <p:nvPr>
            <p:ph type="sldNum" sz="quarter" idx="12"/>
          </p:nvPr>
        </p:nvSpPr>
        <p:spPr/>
        <p:txBody>
          <a:bodyPr/>
          <a:lstStyle/>
          <a:p>
            <a:fld id="{1B4BFF21-13E6-49B9-8DB6-1B43368B3D6C}" type="slidenum">
              <a:rPr lang="en-US" smtClean="0"/>
              <a:t>‹#›</a:t>
            </a:fld>
            <a:endParaRPr lang="en-US"/>
          </a:p>
        </p:txBody>
      </p:sp>
    </p:spTree>
    <p:extLst>
      <p:ext uri="{BB962C8B-B14F-4D97-AF65-F5344CB8AC3E}">
        <p14:creationId xmlns:p14="http://schemas.microsoft.com/office/powerpoint/2010/main" val="2009359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506BA-AB30-EB21-C3B8-51A87FA777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AB0A37-9F72-1D4E-0432-73437C87F6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850B3A-BBFA-69D1-2C69-D5355506493B}"/>
              </a:ext>
            </a:extLst>
          </p:cNvPr>
          <p:cNvSpPr>
            <a:spLocks noGrp="1"/>
          </p:cNvSpPr>
          <p:nvPr>
            <p:ph type="dt" sz="half" idx="10"/>
          </p:nvPr>
        </p:nvSpPr>
        <p:spPr/>
        <p:txBody>
          <a:bodyPr/>
          <a:lstStyle/>
          <a:p>
            <a:fld id="{8DBB19D1-BC53-4A1B-8283-22082C6408D1}" type="datetimeFigureOut">
              <a:rPr lang="en-US" smtClean="0"/>
              <a:t>1/10/2026</a:t>
            </a:fld>
            <a:endParaRPr lang="en-US"/>
          </a:p>
        </p:txBody>
      </p:sp>
      <p:sp>
        <p:nvSpPr>
          <p:cNvPr id="5" name="Footer Placeholder 4">
            <a:extLst>
              <a:ext uri="{FF2B5EF4-FFF2-40B4-BE49-F238E27FC236}">
                <a16:creationId xmlns:a16="http://schemas.microsoft.com/office/drawing/2014/main" id="{E325AB3D-0B6F-8532-F4A1-8A4CEA8BB2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BB6C5C-C70A-36B2-7B1B-D0BEBB8AA2B8}"/>
              </a:ext>
            </a:extLst>
          </p:cNvPr>
          <p:cNvSpPr>
            <a:spLocks noGrp="1"/>
          </p:cNvSpPr>
          <p:nvPr>
            <p:ph type="sldNum" sz="quarter" idx="12"/>
          </p:nvPr>
        </p:nvSpPr>
        <p:spPr/>
        <p:txBody>
          <a:bodyPr/>
          <a:lstStyle/>
          <a:p>
            <a:fld id="{1B4BFF21-13E6-49B9-8DB6-1B43368B3D6C}" type="slidenum">
              <a:rPr lang="en-US" smtClean="0"/>
              <a:t>‹#›</a:t>
            </a:fld>
            <a:endParaRPr lang="en-US"/>
          </a:p>
        </p:txBody>
      </p:sp>
    </p:spTree>
    <p:extLst>
      <p:ext uri="{BB962C8B-B14F-4D97-AF65-F5344CB8AC3E}">
        <p14:creationId xmlns:p14="http://schemas.microsoft.com/office/powerpoint/2010/main" val="4193292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4182B-7762-E03F-8909-3F51D7B150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77E51B7-7A14-8601-68EE-58D7923005C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637B16-0604-0CF2-7384-CD7E8822F8CA}"/>
              </a:ext>
            </a:extLst>
          </p:cNvPr>
          <p:cNvSpPr>
            <a:spLocks noGrp="1"/>
          </p:cNvSpPr>
          <p:nvPr>
            <p:ph type="dt" sz="half" idx="10"/>
          </p:nvPr>
        </p:nvSpPr>
        <p:spPr/>
        <p:txBody>
          <a:bodyPr/>
          <a:lstStyle/>
          <a:p>
            <a:fld id="{8DBB19D1-BC53-4A1B-8283-22082C6408D1}" type="datetimeFigureOut">
              <a:rPr lang="en-US" smtClean="0"/>
              <a:t>1/10/2026</a:t>
            </a:fld>
            <a:endParaRPr lang="en-US"/>
          </a:p>
        </p:txBody>
      </p:sp>
      <p:sp>
        <p:nvSpPr>
          <p:cNvPr id="5" name="Footer Placeholder 4">
            <a:extLst>
              <a:ext uri="{FF2B5EF4-FFF2-40B4-BE49-F238E27FC236}">
                <a16:creationId xmlns:a16="http://schemas.microsoft.com/office/drawing/2014/main" id="{73E9ED93-18A1-12FA-4CD8-BFE5223E2C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C3B7D7-D6E0-DE05-2078-51EAA9B5FF69}"/>
              </a:ext>
            </a:extLst>
          </p:cNvPr>
          <p:cNvSpPr>
            <a:spLocks noGrp="1"/>
          </p:cNvSpPr>
          <p:nvPr>
            <p:ph type="sldNum" sz="quarter" idx="12"/>
          </p:nvPr>
        </p:nvSpPr>
        <p:spPr/>
        <p:txBody>
          <a:bodyPr/>
          <a:lstStyle/>
          <a:p>
            <a:fld id="{1B4BFF21-13E6-49B9-8DB6-1B43368B3D6C}" type="slidenum">
              <a:rPr lang="en-US" smtClean="0"/>
              <a:t>‹#›</a:t>
            </a:fld>
            <a:endParaRPr lang="en-US"/>
          </a:p>
        </p:txBody>
      </p:sp>
    </p:spTree>
    <p:extLst>
      <p:ext uri="{BB962C8B-B14F-4D97-AF65-F5344CB8AC3E}">
        <p14:creationId xmlns:p14="http://schemas.microsoft.com/office/powerpoint/2010/main" val="2406256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BC261-7DE2-AC3C-A5C5-4810C98FAD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80FFDD-7C4A-A5A9-5940-0F808A69B20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2A68627-5110-D1A0-27CA-3694212710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BFA74E-F620-487A-12ED-DE396D25F3B8}"/>
              </a:ext>
            </a:extLst>
          </p:cNvPr>
          <p:cNvSpPr>
            <a:spLocks noGrp="1"/>
          </p:cNvSpPr>
          <p:nvPr>
            <p:ph type="dt" sz="half" idx="10"/>
          </p:nvPr>
        </p:nvSpPr>
        <p:spPr/>
        <p:txBody>
          <a:bodyPr/>
          <a:lstStyle/>
          <a:p>
            <a:fld id="{8DBB19D1-BC53-4A1B-8283-22082C6408D1}" type="datetimeFigureOut">
              <a:rPr lang="en-US" smtClean="0"/>
              <a:t>1/10/2026</a:t>
            </a:fld>
            <a:endParaRPr lang="en-US"/>
          </a:p>
        </p:txBody>
      </p:sp>
      <p:sp>
        <p:nvSpPr>
          <p:cNvPr id="6" name="Footer Placeholder 5">
            <a:extLst>
              <a:ext uri="{FF2B5EF4-FFF2-40B4-BE49-F238E27FC236}">
                <a16:creationId xmlns:a16="http://schemas.microsoft.com/office/drawing/2014/main" id="{72DB1F27-DA4A-E1D4-2F26-4129AB19AF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4DC162-A623-2563-6A6A-D8BE9DA73877}"/>
              </a:ext>
            </a:extLst>
          </p:cNvPr>
          <p:cNvSpPr>
            <a:spLocks noGrp="1"/>
          </p:cNvSpPr>
          <p:nvPr>
            <p:ph type="sldNum" sz="quarter" idx="12"/>
          </p:nvPr>
        </p:nvSpPr>
        <p:spPr/>
        <p:txBody>
          <a:bodyPr/>
          <a:lstStyle/>
          <a:p>
            <a:fld id="{1B4BFF21-13E6-49B9-8DB6-1B43368B3D6C}" type="slidenum">
              <a:rPr lang="en-US" smtClean="0"/>
              <a:t>‹#›</a:t>
            </a:fld>
            <a:endParaRPr lang="en-US"/>
          </a:p>
        </p:txBody>
      </p:sp>
    </p:spTree>
    <p:extLst>
      <p:ext uri="{BB962C8B-B14F-4D97-AF65-F5344CB8AC3E}">
        <p14:creationId xmlns:p14="http://schemas.microsoft.com/office/powerpoint/2010/main" val="2470661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60DDE-901C-D5C7-C077-47BFB686A6F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E67D51-BD9C-C978-0427-7E33E4DCD4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F46E855-ABBB-D11E-D6BF-1A7CADDF2F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C4A4C5F-38D0-59E9-9265-2551D0C7A9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87F754-4921-C35B-9E30-457BB1E8D5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2FC34C-9941-AED6-00B5-E68E682A991D}"/>
              </a:ext>
            </a:extLst>
          </p:cNvPr>
          <p:cNvSpPr>
            <a:spLocks noGrp="1"/>
          </p:cNvSpPr>
          <p:nvPr>
            <p:ph type="dt" sz="half" idx="10"/>
          </p:nvPr>
        </p:nvSpPr>
        <p:spPr/>
        <p:txBody>
          <a:bodyPr/>
          <a:lstStyle/>
          <a:p>
            <a:fld id="{8DBB19D1-BC53-4A1B-8283-22082C6408D1}" type="datetimeFigureOut">
              <a:rPr lang="en-US" smtClean="0"/>
              <a:t>1/10/2026</a:t>
            </a:fld>
            <a:endParaRPr lang="en-US"/>
          </a:p>
        </p:txBody>
      </p:sp>
      <p:sp>
        <p:nvSpPr>
          <p:cNvPr id="8" name="Footer Placeholder 7">
            <a:extLst>
              <a:ext uri="{FF2B5EF4-FFF2-40B4-BE49-F238E27FC236}">
                <a16:creationId xmlns:a16="http://schemas.microsoft.com/office/drawing/2014/main" id="{43069EFF-6C87-90E6-BF60-5502646E51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82C8DF-2D36-64E0-B9CF-316E68725BCD}"/>
              </a:ext>
            </a:extLst>
          </p:cNvPr>
          <p:cNvSpPr>
            <a:spLocks noGrp="1"/>
          </p:cNvSpPr>
          <p:nvPr>
            <p:ph type="sldNum" sz="quarter" idx="12"/>
          </p:nvPr>
        </p:nvSpPr>
        <p:spPr/>
        <p:txBody>
          <a:bodyPr/>
          <a:lstStyle/>
          <a:p>
            <a:fld id="{1B4BFF21-13E6-49B9-8DB6-1B43368B3D6C}" type="slidenum">
              <a:rPr lang="en-US" smtClean="0"/>
              <a:t>‹#›</a:t>
            </a:fld>
            <a:endParaRPr lang="en-US"/>
          </a:p>
        </p:txBody>
      </p:sp>
    </p:spTree>
    <p:extLst>
      <p:ext uri="{BB962C8B-B14F-4D97-AF65-F5344CB8AC3E}">
        <p14:creationId xmlns:p14="http://schemas.microsoft.com/office/powerpoint/2010/main" val="3306746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BC72C-A0A5-5C5F-3D42-A4A7A0DACE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9497B6-DE36-BF21-01D8-0F2677F8D3CD}"/>
              </a:ext>
            </a:extLst>
          </p:cNvPr>
          <p:cNvSpPr>
            <a:spLocks noGrp="1"/>
          </p:cNvSpPr>
          <p:nvPr>
            <p:ph type="dt" sz="half" idx="10"/>
          </p:nvPr>
        </p:nvSpPr>
        <p:spPr/>
        <p:txBody>
          <a:bodyPr/>
          <a:lstStyle/>
          <a:p>
            <a:fld id="{8DBB19D1-BC53-4A1B-8283-22082C6408D1}" type="datetimeFigureOut">
              <a:rPr lang="en-US" smtClean="0"/>
              <a:t>1/10/2026</a:t>
            </a:fld>
            <a:endParaRPr lang="en-US"/>
          </a:p>
        </p:txBody>
      </p:sp>
      <p:sp>
        <p:nvSpPr>
          <p:cNvPr id="4" name="Footer Placeholder 3">
            <a:extLst>
              <a:ext uri="{FF2B5EF4-FFF2-40B4-BE49-F238E27FC236}">
                <a16:creationId xmlns:a16="http://schemas.microsoft.com/office/drawing/2014/main" id="{4CB5F82B-35F3-6FF9-8460-19188045E1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AD396CD-5A49-E297-A49C-DB3652744459}"/>
              </a:ext>
            </a:extLst>
          </p:cNvPr>
          <p:cNvSpPr>
            <a:spLocks noGrp="1"/>
          </p:cNvSpPr>
          <p:nvPr>
            <p:ph type="sldNum" sz="quarter" idx="12"/>
          </p:nvPr>
        </p:nvSpPr>
        <p:spPr/>
        <p:txBody>
          <a:bodyPr/>
          <a:lstStyle/>
          <a:p>
            <a:fld id="{1B4BFF21-13E6-49B9-8DB6-1B43368B3D6C}" type="slidenum">
              <a:rPr lang="en-US" smtClean="0"/>
              <a:t>‹#›</a:t>
            </a:fld>
            <a:endParaRPr lang="en-US"/>
          </a:p>
        </p:txBody>
      </p:sp>
    </p:spTree>
    <p:extLst>
      <p:ext uri="{BB962C8B-B14F-4D97-AF65-F5344CB8AC3E}">
        <p14:creationId xmlns:p14="http://schemas.microsoft.com/office/powerpoint/2010/main" val="1724680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26AE9B-DFE6-0768-A077-7BFCE6180584}"/>
              </a:ext>
            </a:extLst>
          </p:cNvPr>
          <p:cNvSpPr>
            <a:spLocks noGrp="1"/>
          </p:cNvSpPr>
          <p:nvPr>
            <p:ph type="dt" sz="half" idx="10"/>
          </p:nvPr>
        </p:nvSpPr>
        <p:spPr/>
        <p:txBody>
          <a:bodyPr/>
          <a:lstStyle/>
          <a:p>
            <a:fld id="{8DBB19D1-BC53-4A1B-8283-22082C6408D1}" type="datetimeFigureOut">
              <a:rPr lang="en-US" smtClean="0"/>
              <a:t>1/10/2026</a:t>
            </a:fld>
            <a:endParaRPr lang="en-US"/>
          </a:p>
        </p:txBody>
      </p:sp>
      <p:sp>
        <p:nvSpPr>
          <p:cNvPr id="3" name="Footer Placeholder 2">
            <a:extLst>
              <a:ext uri="{FF2B5EF4-FFF2-40B4-BE49-F238E27FC236}">
                <a16:creationId xmlns:a16="http://schemas.microsoft.com/office/drawing/2014/main" id="{CC0043C4-A5B5-D67D-DEF2-7B7ADE1D13C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19104F9-48D7-1F84-BB08-0D843ABEF8BA}"/>
              </a:ext>
            </a:extLst>
          </p:cNvPr>
          <p:cNvSpPr>
            <a:spLocks noGrp="1"/>
          </p:cNvSpPr>
          <p:nvPr>
            <p:ph type="sldNum" sz="quarter" idx="12"/>
          </p:nvPr>
        </p:nvSpPr>
        <p:spPr/>
        <p:txBody>
          <a:bodyPr/>
          <a:lstStyle/>
          <a:p>
            <a:fld id="{1B4BFF21-13E6-49B9-8DB6-1B43368B3D6C}" type="slidenum">
              <a:rPr lang="en-US" smtClean="0"/>
              <a:t>‹#›</a:t>
            </a:fld>
            <a:endParaRPr lang="en-US"/>
          </a:p>
        </p:txBody>
      </p:sp>
    </p:spTree>
    <p:extLst>
      <p:ext uri="{BB962C8B-B14F-4D97-AF65-F5344CB8AC3E}">
        <p14:creationId xmlns:p14="http://schemas.microsoft.com/office/powerpoint/2010/main" val="537953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D28F3-097B-4089-2101-7FDE9F341D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FE04DD-EE10-BE3A-40E6-4AD792BEDD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D9D5B7E-7DC1-5396-A9E8-A01DDCB1E7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408CEF-E320-F3B2-9A14-A793452F28F4}"/>
              </a:ext>
            </a:extLst>
          </p:cNvPr>
          <p:cNvSpPr>
            <a:spLocks noGrp="1"/>
          </p:cNvSpPr>
          <p:nvPr>
            <p:ph type="dt" sz="half" idx="10"/>
          </p:nvPr>
        </p:nvSpPr>
        <p:spPr/>
        <p:txBody>
          <a:bodyPr/>
          <a:lstStyle/>
          <a:p>
            <a:fld id="{8DBB19D1-BC53-4A1B-8283-22082C6408D1}" type="datetimeFigureOut">
              <a:rPr lang="en-US" smtClean="0"/>
              <a:t>1/10/2026</a:t>
            </a:fld>
            <a:endParaRPr lang="en-US"/>
          </a:p>
        </p:txBody>
      </p:sp>
      <p:sp>
        <p:nvSpPr>
          <p:cNvPr id="6" name="Footer Placeholder 5">
            <a:extLst>
              <a:ext uri="{FF2B5EF4-FFF2-40B4-BE49-F238E27FC236}">
                <a16:creationId xmlns:a16="http://schemas.microsoft.com/office/drawing/2014/main" id="{E28D2435-F681-FA49-92C4-13DBA55639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65D9B9-CF44-23C6-297C-A281362A9A74}"/>
              </a:ext>
            </a:extLst>
          </p:cNvPr>
          <p:cNvSpPr>
            <a:spLocks noGrp="1"/>
          </p:cNvSpPr>
          <p:nvPr>
            <p:ph type="sldNum" sz="quarter" idx="12"/>
          </p:nvPr>
        </p:nvSpPr>
        <p:spPr/>
        <p:txBody>
          <a:bodyPr/>
          <a:lstStyle/>
          <a:p>
            <a:fld id="{1B4BFF21-13E6-49B9-8DB6-1B43368B3D6C}" type="slidenum">
              <a:rPr lang="en-US" smtClean="0"/>
              <a:t>‹#›</a:t>
            </a:fld>
            <a:endParaRPr lang="en-US"/>
          </a:p>
        </p:txBody>
      </p:sp>
    </p:spTree>
    <p:extLst>
      <p:ext uri="{BB962C8B-B14F-4D97-AF65-F5344CB8AC3E}">
        <p14:creationId xmlns:p14="http://schemas.microsoft.com/office/powerpoint/2010/main" val="759528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03B87-1F01-FD59-AC65-4C91EC28CD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AF250D-8952-BB60-C107-3E90E681BA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7B04E2C-CB74-18C2-4111-2239BE8F9C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CE0727-1DA3-A5AE-03D6-F5AC63403E8B}"/>
              </a:ext>
            </a:extLst>
          </p:cNvPr>
          <p:cNvSpPr>
            <a:spLocks noGrp="1"/>
          </p:cNvSpPr>
          <p:nvPr>
            <p:ph type="dt" sz="half" idx="10"/>
          </p:nvPr>
        </p:nvSpPr>
        <p:spPr/>
        <p:txBody>
          <a:bodyPr/>
          <a:lstStyle/>
          <a:p>
            <a:fld id="{8DBB19D1-BC53-4A1B-8283-22082C6408D1}" type="datetimeFigureOut">
              <a:rPr lang="en-US" smtClean="0"/>
              <a:t>1/10/2026</a:t>
            </a:fld>
            <a:endParaRPr lang="en-US"/>
          </a:p>
        </p:txBody>
      </p:sp>
      <p:sp>
        <p:nvSpPr>
          <p:cNvPr id="6" name="Footer Placeholder 5">
            <a:extLst>
              <a:ext uri="{FF2B5EF4-FFF2-40B4-BE49-F238E27FC236}">
                <a16:creationId xmlns:a16="http://schemas.microsoft.com/office/drawing/2014/main" id="{BCC84DD9-4D2E-D1D0-D057-0637235B7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E94943-247F-6538-1537-D3CE126F4995}"/>
              </a:ext>
            </a:extLst>
          </p:cNvPr>
          <p:cNvSpPr>
            <a:spLocks noGrp="1"/>
          </p:cNvSpPr>
          <p:nvPr>
            <p:ph type="sldNum" sz="quarter" idx="12"/>
          </p:nvPr>
        </p:nvSpPr>
        <p:spPr/>
        <p:txBody>
          <a:bodyPr/>
          <a:lstStyle/>
          <a:p>
            <a:fld id="{1B4BFF21-13E6-49B9-8DB6-1B43368B3D6C}" type="slidenum">
              <a:rPr lang="en-US" smtClean="0"/>
              <a:t>‹#›</a:t>
            </a:fld>
            <a:endParaRPr lang="en-US"/>
          </a:p>
        </p:txBody>
      </p:sp>
    </p:spTree>
    <p:extLst>
      <p:ext uri="{BB962C8B-B14F-4D97-AF65-F5344CB8AC3E}">
        <p14:creationId xmlns:p14="http://schemas.microsoft.com/office/powerpoint/2010/main" val="102599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41E52C-C9A6-276C-5EA9-3848DF2A6B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F62D84D-1A59-528D-59EE-3727ED14BC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3D3BFB-2EC1-2650-6DDD-628940496A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DBB19D1-BC53-4A1B-8283-22082C6408D1}" type="datetimeFigureOut">
              <a:rPr lang="en-US" smtClean="0"/>
              <a:t>1/10/2026</a:t>
            </a:fld>
            <a:endParaRPr lang="en-US"/>
          </a:p>
        </p:txBody>
      </p:sp>
      <p:sp>
        <p:nvSpPr>
          <p:cNvPr id="5" name="Footer Placeholder 4">
            <a:extLst>
              <a:ext uri="{FF2B5EF4-FFF2-40B4-BE49-F238E27FC236}">
                <a16:creationId xmlns:a16="http://schemas.microsoft.com/office/drawing/2014/main" id="{1CD0D77A-8076-56FA-AE38-746724B52E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A7811E6-5374-C612-FC7D-23A956B43D0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B4BFF21-13E6-49B9-8DB6-1B43368B3D6C}" type="slidenum">
              <a:rPr lang="en-US" smtClean="0"/>
              <a:t>‹#›</a:t>
            </a:fld>
            <a:endParaRPr lang="en-US"/>
          </a:p>
        </p:txBody>
      </p:sp>
    </p:spTree>
    <p:extLst>
      <p:ext uri="{BB962C8B-B14F-4D97-AF65-F5344CB8AC3E}">
        <p14:creationId xmlns:p14="http://schemas.microsoft.com/office/powerpoint/2010/main" val="21943159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3E9D0-849B-7FD6-61B8-43F8F3B519B5}"/>
              </a:ext>
            </a:extLst>
          </p:cNvPr>
          <p:cNvSpPr>
            <a:spLocks noGrp="1"/>
          </p:cNvSpPr>
          <p:nvPr>
            <p:ph type="ctrTitle"/>
          </p:nvPr>
        </p:nvSpPr>
        <p:spPr/>
        <p:txBody>
          <a:bodyPr/>
          <a:lstStyle/>
          <a:p>
            <a:r>
              <a:rPr lang="en-US" dirty="0"/>
              <a:t>EARTH &amp; SPACE</a:t>
            </a:r>
          </a:p>
        </p:txBody>
      </p:sp>
      <p:sp>
        <p:nvSpPr>
          <p:cNvPr id="3" name="Subtitle 2">
            <a:extLst>
              <a:ext uri="{FF2B5EF4-FFF2-40B4-BE49-F238E27FC236}">
                <a16:creationId xmlns:a16="http://schemas.microsoft.com/office/drawing/2014/main" id="{1AEDDDBC-11C8-F4CB-23B7-CB17C8CD6BC5}"/>
              </a:ext>
            </a:extLst>
          </p:cNvPr>
          <p:cNvSpPr>
            <a:spLocks noGrp="1"/>
          </p:cNvSpPr>
          <p:nvPr>
            <p:ph type="subTitle" idx="1"/>
          </p:nvPr>
        </p:nvSpPr>
        <p:spPr/>
        <p:txBody>
          <a:bodyPr/>
          <a:lstStyle/>
          <a:p>
            <a:r>
              <a:rPr lang="en-US" dirty="0"/>
              <a:t>REVIEW</a:t>
            </a:r>
          </a:p>
        </p:txBody>
      </p:sp>
    </p:spTree>
    <p:extLst>
      <p:ext uri="{BB962C8B-B14F-4D97-AF65-F5344CB8AC3E}">
        <p14:creationId xmlns:p14="http://schemas.microsoft.com/office/powerpoint/2010/main" val="36933271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35A187-48E0-8827-7FD7-76BD8F96B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07AAC0-1BEB-5ABB-25C6-9C5E98A066B3}"/>
              </a:ext>
            </a:extLst>
          </p:cNvPr>
          <p:cNvSpPr>
            <a:spLocks noGrp="1"/>
          </p:cNvSpPr>
          <p:nvPr>
            <p:ph type="ctrTitle"/>
          </p:nvPr>
        </p:nvSpPr>
        <p:spPr>
          <a:xfrm>
            <a:off x="245533" y="1169459"/>
            <a:ext cx="10735733" cy="1872193"/>
          </a:xfrm>
        </p:spPr>
        <p:txBody>
          <a:bodyPr>
            <a:noAutofit/>
          </a:bodyPr>
          <a:lstStyle/>
          <a:p>
            <a:pPr algn="l"/>
            <a:r>
              <a:rPr lang="en-US" dirty="0"/>
              <a:t>What can you infer about graphite from the fact that you can scratch it with just your fingernail?</a:t>
            </a:r>
            <a:endParaRPr lang="en-US" sz="4000" dirty="0"/>
          </a:p>
        </p:txBody>
      </p:sp>
      <p:sp>
        <p:nvSpPr>
          <p:cNvPr id="3" name="Subtitle 2">
            <a:extLst>
              <a:ext uri="{FF2B5EF4-FFF2-40B4-BE49-F238E27FC236}">
                <a16:creationId xmlns:a16="http://schemas.microsoft.com/office/drawing/2014/main" id="{994A22FC-F48F-F4F0-9C27-C3659774B01D}"/>
              </a:ext>
            </a:extLst>
          </p:cNvPr>
          <p:cNvSpPr>
            <a:spLocks noGrp="1"/>
          </p:cNvSpPr>
          <p:nvPr>
            <p:ph type="subTitle" idx="1"/>
          </p:nvPr>
        </p:nvSpPr>
        <p:spPr>
          <a:xfrm>
            <a:off x="338667" y="3602037"/>
            <a:ext cx="11379199" cy="2133599"/>
          </a:xfrm>
        </p:spPr>
        <p:txBody>
          <a:bodyPr>
            <a:normAutofit/>
          </a:bodyPr>
          <a:lstStyle/>
          <a:p>
            <a:r>
              <a:rPr lang="en-US" dirty="0"/>
              <a:t>A. It has a fracture					C. It is not very lustrous			</a:t>
            </a:r>
          </a:p>
          <a:p>
            <a:r>
              <a:rPr lang="en-US" dirty="0"/>
              <a:t>B. It is not very hard					D. Its streak is black-colored</a:t>
            </a:r>
          </a:p>
          <a:p>
            <a:r>
              <a:rPr lang="en-US" dirty="0"/>
              <a:t> </a:t>
            </a:r>
          </a:p>
          <a:p>
            <a:pPr algn="l"/>
            <a:endParaRPr lang="en-US" sz="2800" dirty="0"/>
          </a:p>
          <a:p>
            <a:pPr algn="l"/>
            <a:endParaRPr lang="en-US" dirty="0"/>
          </a:p>
        </p:txBody>
      </p:sp>
      <p:sp>
        <p:nvSpPr>
          <p:cNvPr id="4" name="Shape 909">
            <a:extLst>
              <a:ext uri="{FF2B5EF4-FFF2-40B4-BE49-F238E27FC236}">
                <a16:creationId xmlns:a16="http://schemas.microsoft.com/office/drawing/2014/main" id="{9BE2FCA6-D983-30D5-9062-C628A882E684}"/>
              </a:ext>
            </a:extLst>
          </p:cNvPr>
          <p:cNvSpPr/>
          <p:nvPr/>
        </p:nvSpPr>
        <p:spPr>
          <a:xfrm>
            <a:off x="904722" y="4293366"/>
            <a:ext cx="288834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5" name="Shape 909">
            <a:extLst>
              <a:ext uri="{FF2B5EF4-FFF2-40B4-BE49-F238E27FC236}">
                <a16:creationId xmlns:a16="http://schemas.microsoft.com/office/drawing/2014/main" id="{DA60A653-98CF-ECBC-51FF-4CCFBD2DAFFB}"/>
              </a:ext>
            </a:extLst>
          </p:cNvPr>
          <p:cNvSpPr/>
          <p:nvPr/>
        </p:nvSpPr>
        <p:spPr>
          <a:xfrm>
            <a:off x="7179248" y="1482194"/>
            <a:ext cx="363268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6" name="Shape 909">
            <a:extLst>
              <a:ext uri="{FF2B5EF4-FFF2-40B4-BE49-F238E27FC236}">
                <a16:creationId xmlns:a16="http://schemas.microsoft.com/office/drawing/2014/main" id="{B70F118F-37F8-F3F3-DBB2-C9B4D52AC62C}"/>
              </a:ext>
            </a:extLst>
          </p:cNvPr>
          <p:cNvSpPr/>
          <p:nvPr/>
        </p:nvSpPr>
        <p:spPr>
          <a:xfrm>
            <a:off x="5138781" y="2256890"/>
            <a:ext cx="363268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61269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3" presetClass="entr" presetSubtype="16" fill="hold" grpId="0" nodeType="clickEffect">
                                  <p:stCondLst>
                                    <p:cond delay="0"/>
                                  </p:stCondLst>
                                  <p:iterate>
                                    <p:tmAbs val="0"/>
                                  </p:iterate>
                                  <p:childTnLst>
                                    <p:set>
                                      <p:cBhvr>
                                        <p:cTn id="33" fill="hold"/>
                                        <p:tgtEl>
                                          <p:spTgt spid="4"/>
                                        </p:tgtEl>
                                        <p:attrNameLst>
                                          <p:attrName>style.visibility</p:attrName>
                                        </p:attrNameLst>
                                      </p:cBhvr>
                                      <p:to>
                                        <p:strVal val="visible"/>
                                      </p:to>
                                    </p:set>
                                    <p:anim calcmode="lin" valueType="num">
                                      <p:cBhvr>
                                        <p:cTn id="34" dur="500" fill="hold"/>
                                        <p:tgtEl>
                                          <p:spTgt spid="4"/>
                                        </p:tgtEl>
                                        <p:attrNameLst>
                                          <p:attrName>ppt_w</p:attrName>
                                        </p:attrNameLst>
                                      </p:cBhvr>
                                      <p:tavLst>
                                        <p:tav tm="0">
                                          <p:val>
                                            <p:fltVal val="0"/>
                                          </p:val>
                                        </p:tav>
                                        <p:tav tm="100000">
                                          <p:val>
                                            <p:strVal val="#ppt_w"/>
                                          </p:val>
                                        </p:tav>
                                      </p:tavLst>
                                    </p:anim>
                                    <p:anim calcmode="lin" valueType="num">
                                      <p:cBhvr>
                                        <p:cTn id="35"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36" fill="hold">
                      <p:stCondLst>
                        <p:cond delay="indefinite"/>
                      </p:stCondLst>
                      <p:childTnLst>
                        <p:par>
                          <p:cTn id="37" fill="hold">
                            <p:stCondLst>
                              <p:cond delay="0"/>
                            </p:stCondLst>
                            <p:childTnLst>
                              <p:par>
                                <p:cTn id="38" presetID="23" presetClass="entr" presetSubtype="16" fill="hold" grpId="0" nodeType="clickEffect">
                                  <p:stCondLst>
                                    <p:cond delay="0"/>
                                  </p:stCondLst>
                                  <p:iterate>
                                    <p:tmAbs val="0"/>
                                  </p:iterate>
                                  <p:childTnLst>
                                    <p:set>
                                      <p:cBhvr>
                                        <p:cTn id="39" fill="hold"/>
                                        <p:tgtEl>
                                          <p:spTgt spid="5"/>
                                        </p:tgtEl>
                                        <p:attrNameLst>
                                          <p:attrName>style.visibility</p:attrName>
                                        </p:attrNameLst>
                                      </p:cBhvr>
                                      <p:to>
                                        <p:strVal val="visible"/>
                                      </p:to>
                                    </p:set>
                                    <p:anim calcmode="lin" valueType="num">
                                      <p:cBhvr>
                                        <p:cTn id="40" dur="500" fill="hold"/>
                                        <p:tgtEl>
                                          <p:spTgt spid="5"/>
                                        </p:tgtEl>
                                        <p:attrNameLst>
                                          <p:attrName>ppt_w</p:attrName>
                                        </p:attrNameLst>
                                      </p:cBhvr>
                                      <p:tavLst>
                                        <p:tav tm="0">
                                          <p:val>
                                            <p:fltVal val="0"/>
                                          </p:val>
                                        </p:tav>
                                        <p:tav tm="100000">
                                          <p:val>
                                            <p:strVal val="#ppt_w"/>
                                          </p:val>
                                        </p:tav>
                                      </p:tavLst>
                                    </p:anim>
                                    <p:anim calcmode="lin" valueType="num">
                                      <p:cBhvr>
                                        <p:cTn id="41"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42" fill="hold">
                      <p:stCondLst>
                        <p:cond delay="indefinite"/>
                      </p:stCondLst>
                      <p:childTnLst>
                        <p:par>
                          <p:cTn id="43" fill="hold">
                            <p:stCondLst>
                              <p:cond delay="0"/>
                            </p:stCondLst>
                            <p:childTnLst>
                              <p:par>
                                <p:cTn id="44" presetID="23" presetClass="entr" presetSubtype="16" fill="hold" grpId="0" nodeType="clickEffect">
                                  <p:stCondLst>
                                    <p:cond delay="0"/>
                                  </p:stCondLst>
                                  <p:iterate>
                                    <p:tmAbs val="0"/>
                                  </p:iterate>
                                  <p:childTnLst>
                                    <p:set>
                                      <p:cBhvr>
                                        <p:cTn id="45" fill="hold"/>
                                        <p:tgtEl>
                                          <p:spTgt spid="6"/>
                                        </p:tgtEl>
                                        <p:attrNameLst>
                                          <p:attrName>style.visibility</p:attrName>
                                        </p:attrNameLst>
                                      </p:cBhvr>
                                      <p:to>
                                        <p:strVal val="visible"/>
                                      </p:to>
                                    </p:set>
                                    <p:anim calcmode="lin" valueType="num">
                                      <p:cBhvr>
                                        <p:cTn id="46" dur="500" fill="hold"/>
                                        <p:tgtEl>
                                          <p:spTgt spid="6"/>
                                        </p:tgtEl>
                                        <p:attrNameLst>
                                          <p:attrName>ppt_w</p:attrName>
                                        </p:attrNameLst>
                                      </p:cBhvr>
                                      <p:tavLst>
                                        <p:tav tm="0">
                                          <p:val>
                                            <p:fltVal val="0"/>
                                          </p:val>
                                        </p:tav>
                                        <p:tav tm="100000">
                                          <p:val>
                                            <p:strVal val="#ppt_w"/>
                                          </p:val>
                                        </p:tav>
                                      </p:tavLst>
                                    </p:anim>
                                    <p:anim calcmode="lin" valueType="num">
                                      <p:cBhvr>
                                        <p:cTn id="47" dur="500" fill="hold"/>
                                        <p:tgtEl>
                                          <p:spTgt spid="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P spid="5" grpId="0" animBg="1" advAuto="0"/>
      <p:bldP spid="6" grpId="0"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a:extLst>
              <a:ext uri="{FF2B5EF4-FFF2-40B4-BE49-F238E27FC236}">
                <a16:creationId xmlns:a16="http://schemas.microsoft.com/office/drawing/2014/main" id="{F4F75BE6-4A18-7C4A-8678-033BBF6208F6}"/>
              </a:ext>
            </a:extLst>
          </p:cNvPr>
          <p:cNvPicPr>
            <a:picLocks noGrp="1" noChangeAspect="1"/>
          </p:cNvPicPr>
          <p:nvPr>
            <p:ph idx="1"/>
          </p:nvPr>
        </p:nvPicPr>
        <p:blipFill>
          <a:blip r:embed="rId2"/>
          <a:srcRect t="30823" b="12938"/>
          <a:stretch>
            <a:fillRect/>
          </a:stretch>
        </p:blipFill>
        <p:spPr>
          <a:xfrm>
            <a:off x="20" y="1282"/>
            <a:ext cx="12191980" cy="6856718"/>
          </a:xfrm>
          <a:prstGeom prst="rect">
            <a:avLst/>
          </a:prstGeom>
        </p:spPr>
      </p:pic>
    </p:spTree>
    <p:extLst>
      <p:ext uri="{BB962C8B-B14F-4D97-AF65-F5344CB8AC3E}">
        <p14:creationId xmlns:p14="http://schemas.microsoft.com/office/powerpoint/2010/main" val="39200987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A1FA11-B40B-0AD3-5AA8-C8F60985F5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1C1633-E61E-4159-C27F-7F429A13F83B}"/>
              </a:ext>
            </a:extLst>
          </p:cNvPr>
          <p:cNvSpPr>
            <a:spLocks noGrp="1"/>
          </p:cNvSpPr>
          <p:nvPr>
            <p:ph type="ctrTitle"/>
          </p:nvPr>
        </p:nvSpPr>
        <p:spPr>
          <a:xfrm>
            <a:off x="258233" y="3708400"/>
            <a:ext cx="11675533" cy="3255962"/>
          </a:xfrm>
        </p:spPr>
        <p:txBody>
          <a:bodyPr>
            <a:noAutofit/>
          </a:bodyPr>
          <a:lstStyle/>
          <a:p>
            <a:r>
              <a:rPr lang="en-PH" sz="3500" b="1" dirty="0"/>
              <a:t>A team of scientists is deciding how to allocate limited funding for space exploration. Based on the most recent advancements and discoveries about the solar system, which of the following projects would likely yield the greatest contribution to understanding planetary habitability? </a:t>
            </a:r>
            <a:br>
              <a:rPr lang="en-US" sz="3500" b="1" dirty="0"/>
            </a:br>
            <a:r>
              <a:rPr lang="en-PH" sz="3500" dirty="0"/>
              <a:t>A. Building a permanent lunar base to study the Moon’s geology and its potential for resource extraction. </a:t>
            </a:r>
            <a:br>
              <a:rPr lang="en-US" sz="3500" dirty="0"/>
            </a:br>
            <a:r>
              <a:rPr lang="en-PH" sz="3500" dirty="0"/>
              <a:t>B. Expanding the Mars Sample Return mission to include deeper subsurface drilling for possible microbial life. </a:t>
            </a:r>
            <a:br>
              <a:rPr lang="en-US" sz="3500" dirty="0"/>
            </a:br>
            <a:r>
              <a:rPr lang="en-PH" sz="3500" dirty="0"/>
              <a:t>C. Sending a probe to study the surface of Mercury and Venus for more clues about early planetary formation. </a:t>
            </a:r>
            <a:br>
              <a:rPr lang="en-US" sz="3500" dirty="0"/>
            </a:br>
            <a:r>
              <a:rPr lang="en-PH" sz="3500" dirty="0"/>
              <a:t>D. Increasing the frequency of asteroid flyby missions is better for tracking potential Earth impact threats from cosmic objects. </a:t>
            </a:r>
            <a:endParaRPr lang="en-US" sz="3500" dirty="0"/>
          </a:p>
        </p:txBody>
      </p:sp>
      <p:sp>
        <p:nvSpPr>
          <p:cNvPr id="3" name="Shape 909">
            <a:extLst>
              <a:ext uri="{FF2B5EF4-FFF2-40B4-BE49-F238E27FC236}">
                <a16:creationId xmlns:a16="http://schemas.microsoft.com/office/drawing/2014/main" id="{D441A542-475D-71C5-E2F1-16E062801BB0}"/>
              </a:ext>
            </a:extLst>
          </p:cNvPr>
          <p:cNvSpPr/>
          <p:nvPr/>
        </p:nvSpPr>
        <p:spPr>
          <a:xfrm>
            <a:off x="406400" y="3911601"/>
            <a:ext cx="11527366" cy="1143818"/>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4" name="Shape 909">
            <a:extLst>
              <a:ext uri="{FF2B5EF4-FFF2-40B4-BE49-F238E27FC236}">
                <a16:creationId xmlns:a16="http://schemas.microsoft.com/office/drawing/2014/main" id="{84A93A87-DA90-C13F-8552-63EF9CFB96D3}"/>
              </a:ext>
            </a:extLst>
          </p:cNvPr>
          <p:cNvSpPr/>
          <p:nvPr/>
        </p:nvSpPr>
        <p:spPr>
          <a:xfrm>
            <a:off x="6832601" y="2613501"/>
            <a:ext cx="3979332"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3270918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iterate>
                                    <p:tmAbs val="0"/>
                                  </p:iterate>
                                  <p:childTnLst>
                                    <p:set>
                                      <p:cBhvr>
                                        <p:cTn id="18" fill="hold"/>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advAuto="0"/>
      <p:bldP spid="4"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ED234-8B62-F316-9C35-55DF6CEA87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669597-E052-859B-F65E-63128F05F42A}"/>
              </a:ext>
            </a:extLst>
          </p:cNvPr>
          <p:cNvSpPr>
            <a:spLocks noGrp="1"/>
          </p:cNvSpPr>
          <p:nvPr>
            <p:ph type="ctrTitle"/>
          </p:nvPr>
        </p:nvSpPr>
        <p:spPr>
          <a:xfrm>
            <a:off x="258233" y="3708400"/>
            <a:ext cx="11675533" cy="3255962"/>
          </a:xfrm>
        </p:spPr>
        <p:txBody>
          <a:bodyPr>
            <a:noAutofit/>
          </a:bodyPr>
          <a:lstStyle/>
          <a:p>
            <a:r>
              <a:rPr lang="en-PH" sz="3600" b="1" dirty="0"/>
              <a:t>In a science quiz, students are given this clue: a molten substance located beneath the Earth’s surface, composed of elements like silicon, aluminum, iron, and oxygen; containing 45–75% silica by weight; and melting at temperatures between 800–1400 °C. Which term correctly identifies this substance?</a:t>
            </a:r>
            <a:br>
              <a:rPr lang="en-US" sz="3600" b="1" dirty="0"/>
            </a:br>
            <a:r>
              <a:rPr lang="en-PH" sz="3600" dirty="0"/>
              <a:t>A. Basalt, a type of solid volcanic rock rich in iron and magnesium</a:t>
            </a:r>
            <a:br>
              <a:rPr lang="en-PH" sz="3600" dirty="0"/>
            </a:br>
            <a:r>
              <a:rPr lang="en-PH" sz="3600" dirty="0"/>
              <a:t>B. Lava, the molten rock that has already erupted and reached the Earth’s surface</a:t>
            </a:r>
            <a:br>
              <a:rPr lang="en-PH" sz="3600" dirty="0"/>
            </a:br>
            <a:r>
              <a:rPr lang="en-PH" sz="3600" dirty="0"/>
              <a:t>C. Granite, a coarse-grained igneous rock that forms when magma cools slowly underground</a:t>
            </a:r>
            <a:br>
              <a:rPr lang="en-US" sz="3600" dirty="0"/>
            </a:br>
            <a:r>
              <a:rPr lang="en-PH" sz="3600" dirty="0"/>
              <a:t>D. Magma, the molten rock beneath the Earth’s surface, contains silica and other abundant elements</a:t>
            </a:r>
            <a:endParaRPr lang="en-US" sz="3600" dirty="0"/>
          </a:p>
        </p:txBody>
      </p:sp>
      <p:sp>
        <p:nvSpPr>
          <p:cNvPr id="3" name="Shape 909">
            <a:extLst>
              <a:ext uri="{FF2B5EF4-FFF2-40B4-BE49-F238E27FC236}">
                <a16:creationId xmlns:a16="http://schemas.microsoft.com/office/drawing/2014/main" id="{F222D928-CF81-B7A5-32EE-F44EE47584DD}"/>
              </a:ext>
            </a:extLst>
          </p:cNvPr>
          <p:cNvSpPr/>
          <p:nvPr/>
        </p:nvSpPr>
        <p:spPr>
          <a:xfrm>
            <a:off x="905934" y="5943601"/>
            <a:ext cx="10532533" cy="1143818"/>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4" name="Shape 909">
            <a:extLst>
              <a:ext uri="{FF2B5EF4-FFF2-40B4-BE49-F238E27FC236}">
                <a16:creationId xmlns:a16="http://schemas.microsoft.com/office/drawing/2014/main" id="{6D29463C-EB86-4FC2-E51F-9E8A8412A624}"/>
              </a:ext>
            </a:extLst>
          </p:cNvPr>
          <p:cNvSpPr/>
          <p:nvPr/>
        </p:nvSpPr>
        <p:spPr>
          <a:xfrm>
            <a:off x="3251201" y="1387714"/>
            <a:ext cx="2844800"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5" name="Shape 909">
            <a:extLst>
              <a:ext uri="{FF2B5EF4-FFF2-40B4-BE49-F238E27FC236}">
                <a16:creationId xmlns:a16="http://schemas.microsoft.com/office/drawing/2014/main" id="{5B275F73-15BB-FCD5-775E-66F52E27692E}"/>
              </a:ext>
            </a:extLst>
          </p:cNvPr>
          <p:cNvSpPr/>
          <p:nvPr/>
        </p:nvSpPr>
        <p:spPr>
          <a:xfrm>
            <a:off x="4165600" y="439447"/>
            <a:ext cx="4351867"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6" name="Shape 909">
            <a:extLst>
              <a:ext uri="{FF2B5EF4-FFF2-40B4-BE49-F238E27FC236}">
                <a16:creationId xmlns:a16="http://schemas.microsoft.com/office/drawing/2014/main" id="{BEE25898-F36F-8A14-22B1-E39BAE894B55}"/>
              </a:ext>
            </a:extLst>
          </p:cNvPr>
          <p:cNvSpPr/>
          <p:nvPr/>
        </p:nvSpPr>
        <p:spPr>
          <a:xfrm>
            <a:off x="9626601" y="0"/>
            <a:ext cx="2099732"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2848209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iterate>
                                    <p:tmAbs val="0"/>
                                  </p:iterate>
                                  <p:childTnLst>
                                    <p:set>
                                      <p:cBhvr>
                                        <p:cTn id="18" fill="hold"/>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23" presetClass="entr" presetSubtype="16" fill="hold" grpId="0" nodeType="clickEffect">
                                  <p:stCondLst>
                                    <p:cond delay="0"/>
                                  </p:stCondLst>
                                  <p:iterate>
                                    <p:tmAbs val="0"/>
                                  </p:iterate>
                                  <p:childTnLst>
                                    <p:set>
                                      <p:cBhvr>
                                        <p:cTn id="24" fill="hold"/>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fltVal val="0"/>
                                          </p:val>
                                        </p:tav>
                                        <p:tav tm="100000">
                                          <p:val>
                                            <p:strVal val="#ppt_w"/>
                                          </p:val>
                                        </p:tav>
                                      </p:tavLst>
                                    </p:anim>
                                    <p:anim calcmode="lin" valueType="num">
                                      <p:cBhvr>
                                        <p:cTn id="26"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23" presetClass="entr" presetSubtype="16" fill="hold" grpId="0" nodeType="clickEffect">
                                  <p:stCondLst>
                                    <p:cond delay="0"/>
                                  </p:stCondLst>
                                  <p:iterate>
                                    <p:tmAbs val="0"/>
                                  </p:iterate>
                                  <p:childTnLst>
                                    <p:set>
                                      <p:cBhvr>
                                        <p:cTn id="30" fill="hold"/>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advAuto="0"/>
      <p:bldP spid="4" grpId="0" animBg="1" advAuto="0"/>
      <p:bldP spid="5" grpId="0" animBg="1" advAuto="0"/>
      <p:bldP spid="6"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3" name="Rectangle 6152">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5" name="Rectangle 6154">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7" name="Rectangle 6156">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PPT - Volcanoes Chapter 9 PowerPoint Presentation, free download - ID ...">
            <a:extLst>
              <a:ext uri="{FF2B5EF4-FFF2-40B4-BE49-F238E27FC236}">
                <a16:creationId xmlns:a16="http://schemas.microsoft.com/office/drawing/2014/main" id="{C24984EF-CAF7-1964-8857-70ABF08C1B6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133600" y="457200"/>
            <a:ext cx="7924800" cy="594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4336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8BD6CD-2726-1BA3-88B9-5A05A5D573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366C5E-118A-4309-D123-75724CFA8010}"/>
              </a:ext>
            </a:extLst>
          </p:cNvPr>
          <p:cNvSpPr>
            <a:spLocks noGrp="1"/>
          </p:cNvSpPr>
          <p:nvPr>
            <p:ph type="ctrTitle"/>
          </p:nvPr>
        </p:nvSpPr>
        <p:spPr>
          <a:xfrm>
            <a:off x="414867" y="3602038"/>
            <a:ext cx="11675533" cy="3255962"/>
          </a:xfrm>
        </p:spPr>
        <p:txBody>
          <a:bodyPr>
            <a:noAutofit/>
          </a:bodyPr>
          <a:lstStyle/>
          <a:p>
            <a:r>
              <a:rPr lang="en-PH" sz="3800" b="1" dirty="0"/>
              <a:t>How would you explain the process of seafloor spreading at divergent boundaries to create a model that shows how new oceanic crust forms and shapes the seafloor?</a:t>
            </a:r>
            <a:br>
              <a:rPr lang="en-US" sz="3800" b="1" dirty="0"/>
            </a:br>
            <a:r>
              <a:rPr lang="en-PH" sz="3800" dirty="0"/>
              <a:t>A) Plates remain still, and underwater mountains develop only from accumulated sediments.</a:t>
            </a:r>
            <a:br>
              <a:rPr lang="en-US" sz="3800" dirty="0"/>
            </a:br>
            <a:r>
              <a:rPr lang="en-PH" sz="3800" dirty="0"/>
              <a:t>B) Plates collide, forcing magma upward to fold and uplift the ocean floor, forming mountains.</a:t>
            </a:r>
            <a:br>
              <a:rPr lang="en-US" sz="3800" dirty="0"/>
            </a:br>
            <a:r>
              <a:rPr lang="en-PH" sz="3800" dirty="0"/>
              <a:t>C) Plates slide past each other, generating friction that melts rock and forms new crust along faults.</a:t>
            </a:r>
            <a:br>
              <a:rPr lang="en-US" sz="3800" dirty="0"/>
            </a:br>
            <a:r>
              <a:rPr lang="en-PH" sz="3800" dirty="0"/>
              <a:t>D) Plates move apart, magma rises and cools to form new crust, pushing the seafloor outward and creating underwater features. </a:t>
            </a:r>
            <a:endParaRPr lang="en-US" sz="3800" dirty="0"/>
          </a:p>
        </p:txBody>
      </p:sp>
      <p:sp>
        <p:nvSpPr>
          <p:cNvPr id="3" name="Shape 909">
            <a:extLst>
              <a:ext uri="{FF2B5EF4-FFF2-40B4-BE49-F238E27FC236}">
                <a16:creationId xmlns:a16="http://schemas.microsoft.com/office/drawing/2014/main" id="{9D3105ED-DF9F-39ED-5276-05693FDD94D8}"/>
              </a:ext>
            </a:extLst>
          </p:cNvPr>
          <p:cNvSpPr/>
          <p:nvPr/>
        </p:nvSpPr>
        <p:spPr>
          <a:xfrm>
            <a:off x="414867" y="5164668"/>
            <a:ext cx="10532533" cy="1143818"/>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4" name="Shape 909">
            <a:extLst>
              <a:ext uri="{FF2B5EF4-FFF2-40B4-BE49-F238E27FC236}">
                <a16:creationId xmlns:a16="http://schemas.microsoft.com/office/drawing/2014/main" id="{40559D81-7157-6B21-DF64-9F604E236434}"/>
              </a:ext>
            </a:extLst>
          </p:cNvPr>
          <p:cNvSpPr/>
          <p:nvPr/>
        </p:nvSpPr>
        <p:spPr>
          <a:xfrm>
            <a:off x="3098800" y="549514"/>
            <a:ext cx="4351867"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1158006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iterate>
                                    <p:tmAbs val="0"/>
                                  </p:iterate>
                                  <p:childTnLst>
                                    <p:set>
                                      <p:cBhvr>
                                        <p:cTn id="18" fill="hold"/>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advAuto="0"/>
      <p:bldP spid="4" grpId="0"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5" name="Rectangle 7174">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7" name="Rectangle 7176">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9" name="Rectangle 7178">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81" name="Rectangle 7180">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Divergent Plate Boundaries Animation">
            <a:extLst>
              <a:ext uri="{FF2B5EF4-FFF2-40B4-BE49-F238E27FC236}">
                <a16:creationId xmlns:a16="http://schemas.microsoft.com/office/drawing/2014/main" id="{949AE559-2E53-1FB8-82CD-AEDA286337B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131014" y="457200"/>
            <a:ext cx="7929972" cy="594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05344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40A3B-FA30-59F9-0E81-075EA2A430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F3B093-AD87-9775-91CE-9CF4CF63829C}"/>
              </a:ext>
            </a:extLst>
          </p:cNvPr>
          <p:cNvSpPr>
            <a:spLocks noGrp="1"/>
          </p:cNvSpPr>
          <p:nvPr>
            <p:ph type="ctrTitle"/>
          </p:nvPr>
        </p:nvSpPr>
        <p:spPr>
          <a:xfrm>
            <a:off x="414867" y="3602038"/>
            <a:ext cx="11675533" cy="3255962"/>
          </a:xfrm>
        </p:spPr>
        <p:txBody>
          <a:bodyPr>
            <a:noAutofit/>
          </a:bodyPr>
          <a:lstStyle/>
          <a:p>
            <a:pPr algn="l"/>
            <a:r>
              <a:rPr lang="en-PH" sz="3600" b="1" dirty="0"/>
              <a:t>How do the movements of tectonic plates around the Pacific Ring of Fire, especially near the Philippines, cause the formation of folds and faults in the Earth’s crust?</a:t>
            </a:r>
            <a:br>
              <a:rPr lang="en-US" sz="3600" b="1" dirty="0"/>
            </a:br>
            <a:r>
              <a:rPr lang="en-PH" sz="3000" dirty="0"/>
              <a:t>A) The Pacific Plate moves away from the Philippine Plate at divergent boundaries, creating compressional folds and reverse faults that form mountain ranges in the Philippines.</a:t>
            </a:r>
            <a:br>
              <a:rPr lang="en-US" sz="3000" dirty="0"/>
            </a:br>
            <a:r>
              <a:rPr lang="en-PH" sz="3000" dirty="0"/>
              <a:t>B) The Pacific Plate and Philippine Plate slide past each other along transform boundaries, producing tensional normal faults and volcanic eruptions common in the Philippines.</a:t>
            </a:r>
            <a:br>
              <a:rPr lang="en-US" sz="3000" dirty="0"/>
            </a:br>
            <a:r>
              <a:rPr lang="en-PH" sz="3000" dirty="0"/>
              <a:t>C) The Pacific Plate converges with the Philippine Plate, causing compressional forces that create folds and reverse faults, leading to earthquakes and volcanic activity in the Philippines.</a:t>
            </a:r>
            <a:br>
              <a:rPr lang="en-US" sz="3000" dirty="0"/>
            </a:br>
            <a:r>
              <a:rPr lang="en-PH" sz="3000" dirty="0"/>
              <a:t>D) The plates remain mostly stationary in the Pacific Ring of Fire, causing only minor horizontal folding and no significant fault formation near the Philippines.</a:t>
            </a:r>
            <a:endParaRPr lang="en-US" sz="3000" dirty="0"/>
          </a:p>
        </p:txBody>
      </p:sp>
      <p:sp>
        <p:nvSpPr>
          <p:cNvPr id="3" name="Shape 909">
            <a:extLst>
              <a:ext uri="{FF2B5EF4-FFF2-40B4-BE49-F238E27FC236}">
                <a16:creationId xmlns:a16="http://schemas.microsoft.com/office/drawing/2014/main" id="{922D4F21-F8B4-6399-0121-3BFE2BCCEA58}"/>
              </a:ext>
            </a:extLst>
          </p:cNvPr>
          <p:cNvSpPr/>
          <p:nvPr/>
        </p:nvSpPr>
        <p:spPr>
          <a:xfrm>
            <a:off x="414867" y="4375386"/>
            <a:ext cx="10752666" cy="1212614"/>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3503117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207" name="Rectangle 8206">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8" name="Rectangle 8207">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9" name="Rectangle 8208">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10" name="Rectangle 8209">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Convergent Boundaries - When the Earthquakes">
            <a:extLst>
              <a:ext uri="{FF2B5EF4-FFF2-40B4-BE49-F238E27FC236}">
                <a16:creationId xmlns:a16="http://schemas.microsoft.com/office/drawing/2014/main" id="{EADE4B4D-F3BA-BBAC-E9C5-B0C3762D415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139805" y="457200"/>
            <a:ext cx="9912390" cy="594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7646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3" name="Freeform: Shape 103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5" name="Rectangle 103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9" name="Freeform: Shape 103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41" name="Isosceles Triangle 104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101 Good Luck Messages for Exams with Image Quotes | FutureofWorking.com">
            <a:extLst>
              <a:ext uri="{FF2B5EF4-FFF2-40B4-BE49-F238E27FC236}">
                <a16:creationId xmlns:a16="http://schemas.microsoft.com/office/drawing/2014/main" id="{79329E97-37CE-AB4E-E582-B61F18C7C67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148322" y="643467"/>
            <a:ext cx="7895356" cy="557106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043" name="Isosceles Triangle 104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4435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0E3402-0EA2-BA0B-0C48-C0FC6D8B07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9B8C1E-78A6-87CA-2817-091D51F61208}"/>
              </a:ext>
            </a:extLst>
          </p:cNvPr>
          <p:cNvSpPr>
            <a:spLocks noGrp="1"/>
          </p:cNvSpPr>
          <p:nvPr>
            <p:ph type="ctrTitle"/>
          </p:nvPr>
        </p:nvSpPr>
        <p:spPr/>
        <p:txBody>
          <a:bodyPr>
            <a:noAutofit/>
          </a:bodyPr>
          <a:lstStyle/>
          <a:p>
            <a:r>
              <a:rPr lang="en-PH" sz="4000" dirty="0"/>
              <a:t>A student claims that the arrangement of planets in our Solar System is random. Using your understanding of planetary types, what reasoning best challenges this claim? </a:t>
            </a:r>
            <a:endParaRPr lang="en-US" sz="4000" dirty="0"/>
          </a:p>
        </p:txBody>
      </p:sp>
      <p:sp>
        <p:nvSpPr>
          <p:cNvPr id="3" name="Subtitle 2">
            <a:extLst>
              <a:ext uri="{FF2B5EF4-FFF2-40B4-BE49-F238E27FC236}">
                <a16:creationId xmlns:a16="http://schemas.microsoft.com/office/drawing/2014/main" id="{595FFC91-C49D-9B17-FE95-C89A52F7E9DE}"/>
              </a:ext>
            </a:extLst>
          </p:cNvPr>
          <p:cNvSpPr>
            <a:spLocks noGrp="1"/>
          </p:cNvSpPr>
          <p:nvPr>
            <p:ph type="subTitle" idx="1"/>
          </p:nvPr>
        </p:nvSpPr>
        <p:spPr>
          <a:xfrm>
            <a:off x="1523999" y="3602037"/>
            <a:ext cx="10193867" cy="2133599"/>
          </a:xfrm>
        </p:spPr>
        <p:txBody>
          <a:bodyPr>
            <a:normAutofit fontScale="62500" lnSpcReduction="20000"/>
          </a:bodyPr>
          <a:lstStyle/>
          <a:p>
            <a:pPr algn="l"/>
            <a:r>
              <a:rPr lang="en-PH" sz="2900" dirty="0"/>
              <a:t>A. Terrestrial planets are smaller because they formed closer to the Sun, where temperatures were lower. </a:t>
            </a:r>
            <a:endParaRPr lang="en-US" sz="2900" dirty="0"/>
          </a:p>
          <a:p>
            <a:pPr algn="l"/>
            <a:r>
              <a:rPr lang="en-PH" sz="2900" dirty="0"/>
              <a:t>B. Jovian planets are larger because they are closer to the asteroid belt, which provided extra material. </a:t>
            </a:r>
            <a:endParaRPr lang="en-US" sz="2900" dirty="0"/>
          </a:p>
          <a:p>
            <a:pPr algn="l"/>
            <a:r>
              <a:rPr lang="en-PH" sz="2900" dirty="0"/>
              <a:t>C. Jovian planets are gaseous because they formed after the Sun’s radiation removed gas from the inner planets in the early formation of the solar system. </a:t>
            </a:r>
            <a:endParaRPr lang="en-US" sz="2900" dirty="0"/>
          </a:p>
          <a:p>
            <a:pPr algn="l"/>
            <a:r>
              <a:rPr lang="en-PH" sz="2900" dirty="0"/>
              <a:t>D. Terrestrial planets are rocky and found closer to the Sun. In contrast, Jovian planets are gaseous and found farther away due to temperature and material differences in the early Solar System. </a:t>
            </a:r>
            <a:endParaRPr lang="en-US" sz="2900" dirty="0"/>
          </a:p>
          <a:p>
            <a:endParaRPr lang="en-US" dirty="0"/>
          </a:p>
        </p:txBody>
      </p:sp>
      <p:sp>
        <p:nvSpPr>
          <p:cNvPr id="4" name="Shape 909">
            <a:extLst>
              <a:ext uri="{FF2B5EF4-FFF2-40B4-BE49-F238E27FC236}">
                <a16:creationId xmlns:a16="http://schemas.microsoft.com/office/drawing/2014/main" id="{B3CEDD62-D1A1-D9BA-D45B-B6E6008178E3}"/>
              </a:ext>
            </a:extLst>
          </p:cNvPr>
          <p:cNvSpPr/>
          <p:nvPr/>
        </p:nvSpPr>
        <p:spPr>
          <a:xfrm>
            <a:off x="1523999" y="4928603"/>
            <a:ext cx="10092268"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3118248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3" presetClass="entr" presetSubtype="16" fill="hold" grpId="0" nodeType="clickEffect">
                                  <p:stCondLst>
                                    <p:cond delay="0"/>
                                  </p:stCondLst>
                                  <p:iterate>
                                    <p:tmAbs val="0"/>
                                  </p:iterate>
                                  <p:childTnLst>
                                    <p:set>
                                      <p:cBhvr>
                                        <p:cTn id="30" fill="hold"/>
                                        <p:tgtEl>
                                          <p:spTgt spid="4"/>
                                        </p:tgtEl>
                                        <p:attrNameLst>
                                          <p:attrName>style.visibility</p:attrName>
                                        </p:attrNameLst>
                                      </p:cBhvr>
                                      <p:to>
                                        <p:strVal val="visible"/>
                                      </p:to>
                                    </p:set>
                                    <p:anim calcmode="lin" valueType="num">
                                      <p:cBhvr>
                                        <p:cTn id="31" dur="500" fill="hold"/>
                                        <p:tgtEl>
                                          <p:spTgt spid="4"/>
                                        </p:tgtEl>
                                        <p:attrNameLst>
                                          <p:attrName>ppt_w</p:attrName>
                                        </p:attrNameLst>
                                      </p:cBhvr>
                                      <p:tavLst>
                                        <p:tav tm="0">
                                          <p:val>
                                            <p:fltVal val="0"/>
                                          </p:val>
                                        </p:tav>
                                        <p:tav tm="100000">
                                          <p:val>
                                            <p:strVal val="#ppt_w"/>
                                          </p:val>
                                        </p:tav>
                                      </p:tavLst>
                                    </p:anim>
                                    <p:anim calcmode="lin" valueType="num">
                                      <p:cBhvr>
                                        <p:cTn id="32"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0DFEB2-208D-1656-B33B-D5A1190C9E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49C10C-62CD-F70C-456C-6FC40884CDC2}"/>
              </a:ext>
            </a:extLst>
          </p:cNvPr>
          <p:cNvSpPr>
            <a:spLocks noGrp="1"/>
          </p:cNvSpPr>
          <p:nvPr>
            <p:ph type="ctrTitle"/>
          </p:nvPr>
        </p:nvSpPr>
        <p:spPr/>
        <p:txBody>
          <a:bodyPr>
            <a:noAutofit/>
          </a:bodyPr>
          <a:lstStyle/>
          <a:p>
            <a:r>
              <a:rPr lang="en-US" sz="4400" dirty="0"/>
              <a:t>What theory explains the expansion of the universe for a time and then contracting due to the pull of its gravity, in a perpetual cycle of Big Bang followed by Big Crunch?</a:t>
            </a:r>
          </a:p>
        </p:txBody>
      </p:sp>
      <p:sp>
        <p:nvSpPr>
          <p:cNvPr id="3" name="Subtitle 2">
            <a:extLst>
              <a:ext uri="{FF2B5EF4-FFF2-40B4-BE49-F238E27FC236}">
                <a16:creationId xmlns:a16="http://schemas.microsoft.com/office/drawing/2014/main" id="{6F40DD92-D2CD-F238-3D3F-5387C7E69997}"/>
              </a:ext>
            </a:extLst>
          </p:cNvPr>
          <p:cNvSpPr>
            <a:spLocks noGrp="1"/>
          </p:cNvSpPr>
          <p:nvPr>
            <p:ph type="subTitle" idx="1"/>
          </p:nvPr>
        </p:nvSpPr>
        <p:spPr>
          <a:xfrm>
            <a:off x="1523999" y="3602038"/>
            <a:ext cx="10193867" cy="1655762"/>
          </a:xfrm>
        </p:spPr>
        <p:txBody>
          <a:bodyPr>
            <a:normAutofit/>
          </a:bodyPr>
          <a:lstStyle/>
          <a:p>
            <a:pPr algn="l"/>
            <a:r>
              <a:rPr lang="en-US" dirty="0"/>
              <a:t>A. Steady State Theory				C. Big Bang Theory			</a:t>
            </a:r>
          </a:p>
          <a:p>
            <a:pPr algn="l"/>
            <a:r>
              <a:rPr lang="en-US" dirty="0"/>
              <a:t>B. Oscillating Universe				D. Inflationary Universe</a:t>
            </a:r>
          </a:p>
          <a:p>
            <a:endParaRPr lang="en-US" dirty="0"/>
          </a:p>
        </p:txBody>
      </p:sp>
      <p:sp>
        <p:nvSpPr>
          <p:cNvPr id="4" name="Shape 909">
            <a:extLst>
              <a:ext uri="{FF2B5EF4-FFF2-40B4-BE49-F238E27FC236}">
                <a16:creationId xmlns:a16="http://schemas.microsoft.com/office/drawing/2014/main" id="{7E3E8C85-A3D9-615A-04E5-42DADC396CAC}"/>
              </a:ext>
            </a:extLst>
          </p:cNvPr>
          <p:cNvSpPr/>
          <p:nvPr/>
        </p:nvSpPr>
        <p:spPr>
          <a:xfrm>
            <a:off x="1523999" y="4271963"/>
            <a:ext cx="4021668"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5" name="Shape 909">
            <a:extLst>
              <a:ext uri="{FF2B5EF4-FFF2-40B4-BE49-F238E27FC236}">
                <a16:creationId xmlns:a16="http://schemas.microsoft.com/office/drawing/2014/main" id="{63E91F8F-758C-9225-E278-1E9CA237786A}"/>
              </a:ext>
            </a:extLst>
          </p:cNvPr>
          <p:cNvSpPr/>
          <p:nvPr/>
        </p:nvSpPr>
        <p:spPr>
          <a:xfrm>
            <a:off x="3335866" y="2316163"/>
            <a:ext cx="4021668"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854866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3" presetClass="entr" presetSubtype="16" fill="hold" grpId="0" nodeType="clickEffect">
                                  <p:stCondLst>
                                    <p:cond delay="0"/>
                                  </p:stCondLst>
                                  <p:iterate>
                                    <p:tmAbs val="0"/>
                                  </p:iterate>
                                  <p:childTnLst>
                                    <p:set>
                                      <p:cBhvr>
                                        <p:cTn id="26" fill="hold"/>
                                        <p:tgtEl>
                                          <p:spTgt spid="4"/>
                                        </p:tgtEl>
                                        <p:attrNameLst>
                                          <p:attrName>style.visibility</p:attrName>
                                        </p:attrNameLst>
                                      </p:cBhvr>
                                      <p:to>
                                        <p:strVal val="visible"/>
                                      </p:to>
                                    </p:set>
                                    <p:anim calcmode="lin" valueType="num">
                                      <p:cBhvr>
                                        <p:cTn id="27" dur="500" fill="hold"/>
                                        <p:tgtEl>
                                          <p:spTgt spid="4"/>
                                        </p:tgtEl>
                                        <p:attrNameLst>
                                          <p:attrName>ppt_w</p:attrName>
                                        </p:attrNameLst>
                                      </p:cBhvr>
                                      <p:tavLst>
                                        <p:tav tm="0">
                                          <p:val>
                                            <p:fltVal val="0"/>
                                          </p:val>
                                        </p:tav>
                                        <p:tav tm="100000">
                                          <p:val>
                                            <p:strVal val="#ppt_w"/>
                                          </p:val>
                                        </p:tav>
                                      </p:tavLst>
                                    </p:anim>
                                    <p:anim calcmode="lin" valueType="num">
                                      <p:cBhvr>
                                        <p:cTn id="28"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29" fill="hold">
                      <p:stCondLst>
                        <p:cond delay="indefinite"/>
                      </p:stCondLst>
                      <p:childTnLst>
                        <p:par>
                          <p:cTn id="30" fill="hold">
                            <p:stCondLst>
                              <p:cond delay="0"/>
                            </p:stCondLst>
                            <p:childTnLst>
                              <p:par>
                                <p:cTn id="31" presetID="23" presetClass="entr" presetSubtype="16" fill="hold" grpId="0" nodeType="clickEffect">
                                  <p:stCondLst>
                                    <p:cond delay="0"/>
                                  </p:stCondLst>
                                  <p:iterate>
                                    <p:tmAbs val="0"/>
                                  </p:iterate>
                                  <p:childTnLst>
                                    <p:set>
                                      <p:cBhvr>
                                        <p:cTn id="32" fill="hold"/>
                                        <p:tgtEl>
                                          <p:spTgt spid="5"/>
                                        </p:tgtEl>
                                        <p:attrNameLst>
                                          <p:attrName>style.visibility</p:attrName>
                                        </p:attrNameLst>
                                      </p:cBhvr>
                                      <p:to>
                                        <p:strVal val="visible"/>
                                      </p:to>
                                    </p:set>
                                    <p:anim calcmode="lin" valueType="num">
                                      <p:cBhvr>
                                        <p:cTn id="33" dur="500" fill="hold"/>
                                        <p:tgtEl>
                                          <p:spTgt spid="5"/>
                                        </p:tgtEl>
                                        <p:attrNameLst>
                                          <p:attrName>ppt_w</p:attrName>
                                        </p:attrNameLst>
                                      </p:cBhvr>
                                      <p:tavLst>
                                        <p:tav tm="0">
                                          <p:val>
                                            <p:fltVal val="0"/>
                                          </p:val>
                                        </p:tav>
                                        <p:tav tm="100000">
                                          <p:val>
                                            <p:strVal val="#ppt_w"/>
                                          </p:val>
                                        </p:tav>
                                      </p:tavLst>
                                    </p:anim>
                                    <p:anim calcmode="lin" valueType="num">
                                      <p:cBhvr>
                                        <p:cTn id="34" dur="500" fill="hold"/>
                                        <p:tgtEl>
                                          <p:spTgt spid="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P spid="5"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90C30B-4766-C9F2-2F0C-ECFB2E61D2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FC0597-3EE9-29DF-209B-D164871E17E3}"/>
              </a:ext>
            </a:extLst>
          </p:cNvPr>
          <p:cNvSpPr>
            <a:spLocks noGrp="1"/>
          </p:cNvSpPr>
          <p:nvPr>
            <p:ph type="ctrTitle"/>
          </p:nvPr>
        </p:nvSpPr>
        <p:spPr/>
        <p:txBody>
          <a:bodyPr>
            <a:noAutofit/>
          </a:bodyPr>
          <a:lstStyle/>
          <a:p>
            <a:r>
              <a:rPr lang="en-PH" dirty="0"/>
              <a:t>Which of the following best describes the type of evidence scientists use to support the Big Bang Theory? </a:t>
            </a:r>
            <a:endParaRPr lang="en-US" sz="4400" dirty="0"/>
          </a:p>
        </p:txBody>
      </p:sp>
      <p:sp>
        <p:nvSpPr>
          <p:cNvPr id="3" name="Subtitle 2">
            <a:extLst>
              <a:ext uri="{FF2B5EF4-FFF2-40B4-BE49-F238E27FC236}">
                <a16:creationId xmlns:a16="http://schemas.microsoft.com/office/drawing/2014/main" id="{AC2C5338-9E4E-AA91-1415-DC8F0270230A}"/>
              </a:ext>
            </a:extLst>
          </p:cNvPr>
          <p:cNvSpPr>
            <a:spLocks noGrp="1"/>
          </p:cNvSpPr>
          <p:nvPr>
            <p:ph type="subTitle" idx="1"/>
          </p:nvPr>
        </p:nvSpPr>
        <p:spPr>
          <a:xfrm>
            <a:off x="1523999" y="3602038"/>
            <a:ext cx="10193867" cy="1655762"/>
          </a:xfrm>
        </p:spPr>
        <p:txBody>
          <a:bodyPr>
            <a:normAutofit fontScale="47500" lnSpcReduction="20000"/>
          </a:bodyPr>
          <a:lstStyle/>
          <a:p>
            <a:pPr algn="l"/>
            <a:r>
              <a:rPr lang="en-PH" sz="4200" dirty="0"/>
              <a:t>A. Variations in planets' orbits in our solar system </a:t>
            </a:r>
            <a:endParaRPr lang="en-US" sz="4200" dirty="0"/>
          </a:p>
          <a:p>
            <a:pPr algn="l"/>
            <a:r>
              <a:rPr lang="en-PH" sz="4200" dirty="0"/>
              <a:t>B. Abundance of heavy elements in the outer space. </a:t>
            </a:r>
            <a:endParaRPr lang="en-US" sz="4200" dirty="0"/>
          </a:p>
          <a:p>
            <a:pPr algn="l"/>
            <a:r>
              <a:rPr lang="en-PH" sz="4200" dirty="0"/>
              <a:t>C. Seasonal changes in the brightness of nearby stars.</a:t>
            </a:r>
            <a:endParaRPr lang="en-US" sz="4200" dirty="0"/>
          </a:p>
          <a:p>
            <a:pPr algn="l"/>
            <a:r>
              <a:rPr lang="en-PH" sz="4200" dirty="0"/>
              <a:t>D. Measurements of cosmic microwave background radiation</a:t>
            </a:r>
            <a:r>
              <a:rPr lang="en-PH" dirty="0"/>
              <a:t> </a:t>
            </a:r>
            <a:endParaRPr lang="en-US" dirty="0"/>
          </a:p>
          <a:p>
            <a:r>
              <a:rPr lang="en-PH" dirty="0"/>
              <a:t> </a:t>
            </a:r>
            <a:endParaRPr lang="en-US" dirty="0"/>
          </a:p>
          <a:p>
            <a:endParaRPr lang="en-US" dirty="0"/>
          </a:p>
        </p:txBody>
      </p:sp>
      <p:sp>
        <p:nvSpPr>
          <p:cNvPr id="4" name="Shape 909">
            <a:extLst>
              <a:ext uri="{FF2B5EF4-FFF2-40B4-BE49-F238E27FC236}">
                <a16:creationId xmlns:a16="http://schemas.microsoft.com/office/drawing/2014/main" id="{886CBC7E-1183-59B6-0AF3-6120B6340A9E}"/>
              </a:ext>
            </a:extLst>
          </p:cNvPr>
          <p:cNvSpPr/>
          <p:nvPr/>
        </p:nvSpPr>
        <p:spPr>
          <a:xfrm>
            <a:off x="1523999" y="4602162"/>
            <a:ext cx="6942668"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2025653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1000"/>
                                        <p:tgtEl>
                                          <p:spTgt spid="3">
                                            <p:txEl>
                                              <p:pRg st="3" end="3"/>
                                            </p:txEl>
                                          </p:spTgt>
                                        </p:tgtEl>
                                      </p:cBhvr>
                                    </p:animEffect>
                                    <p:anim calcmode="lin" valueType="num">
                                      <p:cBhvr>
                                        <p:cTn id="3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fade">
                                      <p:cBhvr>
                                        <p:cTn id="41" dur="1000"/>
                                        <p:tgtEl>
                                          <p:spTgt spid="3">
                                            <p:txEl>
                                              <p:pRg st="4" end="4"/>
                                            </p:txEl>
                                          </p:spTgt>
                                        </p:tgtEl>
                                      </p:cBhvr>
                                    </p:animEffect>
                                    <p:anim calcmode="lin" valueType="num">
                                      <p:cBhvr>
                                        <p:cTn id="4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3" presetClass="entr" presetSubtype="16" fill="hold" grpId="0" nodeType="clickEffect">
                                  <p:stCondLst>
                                    <p:cond delay="0"/>
                                  </p:stCondLst>
                                  <p:iterate>
                                    <p:tmAbs val="0"/>
                                  </p:iterate>
                                  <p:childTnLst>
                                    <p:set>
                                      <p:cBhvr>
                                        <p:cTn id="47" fill="hold"/>
                                        <p:tgtEl>
                                          <p:spTgt spid="4"/>
                                        </p:tgtEl>
                                        <p:attrNameLst>
                                          <p:attrName>style.visibility</p:attrName>
                                        </p:attrNameLst>
                                      </p:cBhvr>
                                      <p:to>
                                        <p:strVal val="visible"/>
                                      </p:to>
                                    </p:set>
                                    <p:anim calcmode="lin" valueType="num">
                                      <p:cBhvr>
                                        <p:cTn id="48" dur="500" fill="hold"/>
                                        <p:tgtEl>
                                          <p:spTgt spid="4"/>
                                        </p:tgtEl>
                                        <p:attrNameLst>
                                          <p:attrName>ppt_w</p:attrName>
                                        </p:attrNameLst>
                                      </p:cBhvr>
                                      <p:tavLst>
                                        <p:tav tm="0">
                                          <p:val>
                                            <p:fltVal val="0"/>
                                          </p:val>
                                        </p:tav>
                                        <p:tav tm="100000">
                                          <p:val>
                                            <p:strVal val="#ppt_w"/>
                                          </p:val>
                                        </p:tav>
                                      </p:tavLst>
                                    </p:anim>
                                    <p:anim calcmode="lin" valueType="num">
                                      <p:cBhvr>
                                        <p:cTn id="49"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DBD6A4-1312-549D-1BDD-CC8531A0FE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454680-DE5E-B7E3-D4FF-3D964E43DC42}"/>
              </a:ext>
            </a:extLst>
          </p:cNvPr>
          <p:cNvSpPr>
            <a:spLocks noGrp="1"/>
          </p:cNvSpPr>
          <p:nvPr>
            <p:ph type="ctrTitle"/>
          </p:nvPr>
        </p:nvSpPr>
        <p:spPr/>
        <p:txBody>
          <a:bodyPr>
            <a:noAutofit/>
          </a:bodyPr>
          <a:lstStyle/>
          <a:p>
            <a:r>
              <a:rPr lang="en-PH" sz="4000" dirty="0"/>
              <a:t>A student collected data on several galaxies and plotted their distances from Earth against their observed redshift values. Using Edwin Hubble’s discovery, how should the student interpret the trend in the graph? </a:t>
            </a:r>
            <a:endParaRPr lang="en-US" sz="4000" dirty="0"/>
          </a:p>
        </p:txBody>
      </p:sp>
      <p:sp>
        <p:nvSpPr>
          <p:cNvPr id="3" name="Subtitle 2">
            <a:extLst>
              <a:ext uri="{FF2B5EF4-FFF2-40B4-BE49-F238E27FC236}">
                <a16:creationId xmlns:a16="http://schemas.microsoft.com/office/drawing/2014/main" id="{2CE679D9-F14C-39D0-58BB-46E94F0F9BF0}"/>
              </a:ext>
            </a:extLst>
          </p:cNvPr>
          <p:cNvSpPr>
            <a:spLocks noGrp="1"/>
          </p:cNvSpPr>
          <p:nvPr>
            <p:ph type="subTitle" idx="1"/>
          </p:nvPr>
        </p:nvSpPr>
        <p:spPr>
          <a:xfrm>
            <a:off x="1523999" y="3602038"/>
            <a:ext cx="10193867" cy="1655762"/>
          </a:xfrm>
        </p:spPr>
        <p:txBody>
          <a:bodyPr>
            <a:normAutofit fontScale="92500" lnSpcReduction="10000"/>
          </a:bodyPr>
          <a:lstStyle/>
          <a:p>
            <a:pPr algn="l"/>
            <a:r>
              <a:rPr lang="en-PH" dirty="0"/>
              <a:t>A. Galaxies with higher redshift are moving toward Earth faster. </a:t>
            </a:r>
            <a:endParaRPr lang="en-US" dirty="0"/>
          </a:p>
          <a:p>
            <a:pPr algn="l"/>
            <a:r>
              <a:rPr lang="en-PH" dirty="0"/>
              <a:t>B. Galaxies with lower redshifts are always closer to Earth’s center. </a:t>
            </a:r>
            <a:endParaRPr lang="en-US" dirty="0"/>
          </a:p>
          <a:p>
            <a:pPr algn="l"/>
            <a:r>
              <a:rPr lang="en-PH" dirty="0"/>
              <a:t>C. Galaxies with higher redshift are farther away and moving away faster.  </a:t>
            </a:r>
            <a:endParaRPr lang="en-US" dirty="0"/>
          </a:p>
          <a:p>
            <a:pPr algn="l"/>
            <a:r>
              <a:rPr lang="en-PH" dirty="0"/>
              <a:t>D. Galaxies with lower redshifts are older than those with higher redshifts.</a:t>
            </a:r>
            <a:endParaRPr lang="en-US" dirty="0"/>
          </a:p>
          <a:p>
            <a:endParaRPr lang="en-US" dirty="0"/>
          </a:p>
        </p:txBody>
      </p:sp>
      <p:sp>
        <p:nvSpPr>
          <p:cNvPr id="4" name="Shape 909">
            <a:extLst>
              <a:ext uri="{FF2B5EF4-FFF2-40B4-BE49-F238E27FC236}">
                <a16:creationId xmlns:a16="http://schemas.microsoft.com/office/drawing/2014/main" id="{75A0D3CB-BCDC-2B81-ABEA-ECB221571018}"/>
              </a:ext>
            </a:extLst>
          </p:cNvPr>
          <p:cNvSpPr/>
          <p:nvPr/>
        </p:nvSpPr>
        <p:spPr>
          <a:xfrm>
            <a:off x="1600199" y="4297362"/>
            <a:ext cx="8873068"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703255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1000"/>
                                        <p:tgtEl>
                                          <p:spTgt spid="3">
                                            <p:txEl>
                                              <p:pRg st="3" end="3"/>
                                            </p:txEl>
                                          </p:spTgt>
                                        </p:tgtEl>
                                      </p:cBhvr>
                                    </p:animEffect>
                                    <p:anim calcmode="lin" valueType="num">
                                      <p:cBhvr>
                                        <p:cTn id="3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3" presetClass="entr" presetSubtype="16" fill="hold" grpId="0" nodeType="clickEffect">
                                  <p:stCondLst>
                                    <p:cond delay="0"/>
                                  </p:stCondLst>
                                  <p:iterate>
                                    <p:tmAbs val="0"/>
                                  </p:iterate>
                                  <p:childTnLst>
                                    <p:set>
                                      <p:cBhvr>
                                        <p:cTn id="40" fill="hold"/>
                                        <p:tgtEl>
                                          <p:spTgt spid="4"/>
                                        </p:tgtEl>
                                        <p:attrNameLst>
                                          <p:attrName>style.visibility</p:attrName>
                                        </p:attrNameLst>
                                      </p:cBhvr>
                                      <p:to>
                                        <p:strVal val="visible"/>
                                      </p:to>
                                    </p:set>
                                    <p:anim calcmode="lin" valueType="num">
                                      <p:cBhvr>
                                        <p:cTn id="41" dur="500" fill="hold"/>
                                        <p:tgtEl>
                                          <p:spTgt spid="4"/>
                                        </p:tgtEl>
                                        <p:attrNameLst>
                                          <p:attrName>ppt_w</p:attrName>
                                        </p:attrNameLst>
                                      </p:cBhvr>
                                      <p:tavLst>
                                        <p:tav tm="0">
                                          <p:val>
                                            <p:fltVal val="0"/>
                                          </p:val>
                                        </p:tav>
                                        <p:tav tm="100000">
                                          <p:val>
                                            <p:strVal val="#ppt_w"/>
                                          </p:val>
                                        </p:tav>
                                      </p:tavLst>
                                    </p:anim>
                                    <p:anim calcmode="lin" valueType="num">
                                      <p:cBhvr>
                                        <p:cTn id="42"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772328-4674-8186-2739-B3D6303474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DBA6F5-B4B9-2544-8037-C9695A3AA661}"/>
              </a:ext>
            </a:extLst>
          </p:cNvPr>
          <p:cNvSpPr>
            <a:spLocks noGrp="1"/>
          </p:cNvSpPr>
          <p:nvPr>
            <p:ph type="ctrTitle"/>
          </p:nvPr>
        </p:nvSpPr>
        <p:spPr/>
        <p:txBody>
          <a:bodyPr>
            <a:noAutofit/>
          </a:bodyPr>
          <a:lstStyle/>
          <a:p>
            <a:r>
              <a:rPr lang="en-PH" dirty="0"/>
              <a:t>Which statement correctly matches a hypothesis with its key idea about the origin of the Solar System? </a:t>
            </a:r>
            <a:endParaRPr lang="en-US" sz="4000" dirty="0"/>
          </a:p>
        </p:txBody>
      </p:sp>
      <p:sp>
        <p:nvSpPr>
          <p:cNvPr id="3" name="Subtitle 2">
            <a:extLst>
              <a:ext uri="{FF2B5EF4-FFF2-40B4-BE49-F238E27FC236}">
                <a16:creationId xmlns:a16="http://schemas.microsoft.com/office/drawing/2014/main" id="{B4D886DA-F6C4-FE6C-1260-DB55B4DE57F6}"/>
              </a:ext>
            </a:extLst>
          </p:cNvPr>
          <p:cNvSpPr>
            <a:spLocks noGrp="1"/>
          </p:cNvSpPr>
          <p:nvPr>
            <p:ph type="subTitle" idx="1"/>
          </p:nvPr>
        </p:nvSpPr>
        <p:spPr>
          <a:xfrm>
            <a:off x="1523999" y="3602037"/>
            <a:ext cx="10193867" cy="2133599"/>
          </a:xfrm>
        </p:spPr>
        <p:txBody>
          <a:bodyPr>
            <a:normAutofit fontScale="77500" lnSpcReduction="20000"/>
          </a:bodyPr>
          <a:lstStyle/>
          <a:p>
            <a:pPr algn="l"/>
            <a:r>
              <a:rPr lang="en-PH" dirty="0"/>
              <a:t>A. Tidal Hypothesis – Planets formed when another star’s close pass pulled material out from the Sun. </a:t>
            </a:r>
            <a:endParaRPr lang="en-US" dirty="0"/>
          </a:p>
          <a:p>
            <a:pPr algn="l"/>
            <a:r>
              <a:rPr lang="en-PH" dirty="0"/>
              <a:t>B. Buffon’s Theory – The Sun and planets formed together from interstellar collisions of small rocky bodies.</a:t>
            </a:r>
            <a:endParaRPr lang="en-US" dirty="0"/>
          </a:p>
          <a:p>
            <a:pPr algn="l"/>
            <a:r>
              <a:rPr lang="en-PH" dirty="0"/>
              <a:t>C. Protoplanet Hypothesis – The Sun pulled planets into orbit through its strong gravity after it had already formed.</a:t>
            </a:r>
            <a:endParaRPr lang="en-US" dirty="0"/>
          </a:p>
          <a:p>
            <a:pPr algn="l"/>
            <a:r>
              <a:rPr lang="en-PH" dirty="0"/>
              <a:t>D. Nebular Hypothesis – The Sun and planets formed from a single rotating cloud of gas and dust that flattened into a disk. </a:t>
            </a:r>
            <a:endParaRPr lang="en-US" dirty="0"/>
          </a:p>
          <a:p>
            <a:endParaRPr lang="en-US" dirty="0"/>
          </a:p>
        </p:txBody>
      </p:sp>
      <p:sp>
        <p:nvSpPr>
          <p:cNvPr id="4" name="Shape 909">
            <a:extLst>
              <a:ext uri="{FF2B5EF4-FFF2-40B4-BE49-F238E27FC236}">
                <a16:creationId xmlns:a16="http://schemas.microsoft.com/office/drawing/2014/main" id="{B0465D42-1E0C-12CC-9EFB-581B8B238888}"/>
              </a:ext>
            </a:extLst>
          </p:cNvPr>
          <p:cNvSpPr/>
          <p:nvPr/>
        </p:nvSpPr>
        <p:spPr>
          <a:xfrm>
            <a:off x="1523999" y="5199537"/>
            <a:ext cx="8873068"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2051362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1000"/>
                                        <p:tgtEl>
                                          <p:spTgt spid="3">
                                            <p:txEl>
                                              <p:pRg st="3" end="3"/>
                                            </p:txEl>
                                          </p:spTgt>
                                        </p:tgtEl>
                                      </p:cBhvr>
                                    </p:animEffect>
                                    <p:anim calcmode="lin" valueType="num">
                                      <p:cBhvr>
                                        <p:cTn id="3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3" presetClass="entr" presetSubtype="16" fill="hold" grpId="0" nodeType="clickEffect">
                                  <p:stCondLst>
                                    <p:cond delay="0"/>
                                  </p:stCondLst>
                                  <p:iterate>
                                    <p:tmAbs val="0"/>
                                  </p:iterate>
                                  <p:childTnLst>
                                    <p:set>
                                      <p:cBhvr>
                                        <p:cTn id="40" fill="hold"/>
                                        <p:tgtEl>
                                          <p:spTgt spid="4"/>
                                        </p:tgtEl>
                                        <p:attrNameLst>
                                          <p:attrName>style.visibility</p:attrName>
                                        </p:attrNameLst>
                                      </p:cBhvr>
                                      <p:to>
                                        <p:strVal val="visible"/>
                                      </p:to>
                                    </p:set>
                                    <p:anim calcmode="lin" valueType="num">
                                      <p:cBhvr>
                                        <p:cTn id="41" dur="500" fill="hold"/>
                                        <p:tgtEl>
                                          <p:spTgt spid="4"/>
                                        </p:tgtEl>
                                        <p:attrNameLst>
                                          <p:attrName>ppt_w</p:attrName>
                                        </p:attrNameLst>
                                      </p:cBhvr>
                                      <p:tavLst>
                                        <p:tav tm="0">
                                          <p:val>
                                            <p:fltVal val="0"/>
                                          </p:val>
                                        </p:tav>
                                        <p:tav tm="100000">
                                          <p:val>
                                            <p:strVal val="#ppt_w"/>
                                          </p:val>
                                        </p:tav>
                                      </p:tavLst>
                                    </p:anim>
                                    <p:anim calcmode="lin" valueType="num">
                                      <p:cBhvr>
                                        <p:cTn id="42"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5654DF-60CF-A60A-A961-C03A73F52B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828BEC-AA06-AE13-F808-8CA78A4E539C}"/>
              </a:ext>
            </a:extLst>
          </p:cNvPr>
          <p:cNvSpPr>
            <a:spLocks noGrp="1"/>
          </p:cNvSpPr>
          <p:nvPr>
            <p:ph type="ctrTitle"/>
          </p:nvPr>
        </p:nvSpPr>
        <p:spPr/>
        <p:txBody>
          <a:bodyPr>
            <a:noAutofit/>
          </a:bodyPr>
          <a:lstStyle/>
          <a:p>
            <a:r>
              <a:rPr lang="en-PH" sz="4400" dirty="0"/>
              <a:t>Two historians are debating why the heliocentric model replaced the geocentric model in science. Which reasoning best supports the shift? </a:t>
            </a:r>
            <a:endParaRPr lang="en-US" sz="4400" dirty="0"/>
          </a:p>
        </p:txBody>
      </p:sp>
      <p:sp>
        <p:nvSpPr>
          <p:cNvPr id="3" name="Subtitle 2">
            <a:extLst>
              <a:ext uri="{FF2B5EF4-FFF2-40B4-BE49-F238E27FC236}">
                <a16:creationId xmlns:a16="http://schemas.microsoft.com/office/drawing/2014/main" id="{7ADCA6C8-2442-4063-66EC-5163A9EDAFDA}"/>
              </a:ext>
            </a:extLst>
          </p:cNvPr>
          <p:cNvSpPr>
            <a:spLocks noGrp="1"/>
          </p:cNvSpPr>
          <p:nvPr>
            <p:ph type="subTitle" idx="1"/>
          </p:nvPr>
        </p:nvSpPr>
        <p:spPr>
          <a:xfrm>
            <a:off x="1523999" y="3602037"/>
            <a:ext cx="10193867" cy="2133599"/>
          </a:xfrm>
        </p:spPr>
        <p:txBody>
          <a:bodyPr>
            <a:normAutofit fontScale="70000" lnSpcReduction="20000"/>
          </a:bodyPr>
          <a:lstStyle/>
          <a:p>
            <a:pPr algn="l"/>
            <a:r>
              <a:rPr lang="en-PH" sz="2800" dirty="0"/>
              <a:t>A. The geocentric model showed planets moving in perfect circles around Earth.</a:t>
            </a:r>
            <a:endParaRPr lang="en-US" sz="2800" dirty="0"/>
          </a:p>
          <a:p>
            <a:pPr algn="l"/>
            <a:r>
              <a:rPr lang="en-PH" sz="2800" dirty="0"/>
              <a:t>B. The heliocentric model provided more accurate predictions for the positions of planets. </a:t>
            </a:r>
            <a:endParaRPr lang="en-US" sz="2800" dirty="0"/>
          </a:p>
          <a:p>
            <a:pPr algn="l"/>
            <a:r>
              <a:rPr lang="en-PH" sz="2800" dirty="0"/>
              <a:t>C. The heliocentric model explained retrograde motion without using complex planetary loops. </a:t>
            </a:r>
            <a:endParaRPr lang="en-US" sz="2800" dirty="0"/>
          </a:p>
          <a:p>
            <a:pPr algn="l"/>
            <a:r>
              <a:rPr lang="en-PH" sz="2800" dirty="0"/>
              <a:t>D. The geocentric model required increasingly complex adjustments to match observed motions. </a:t>
            </a:r>
            <a:endParaRPr lang="en-US" sz="2800" dirty="0"/>
          </a:p>
          <a:p>
            <a:pPr algn="l"/>
            <a:r>
              <a:rPr lang="en-PH" sz="2800" dirty="0"/>
              <a:t> </a:t>
            </a:r>
            <a:endParaRPr lang="en-US" sz="2800" dirty="0"/>
          </a:p>
          <a:p>
            <a:endParaRPr lang="en-US" dirty="0"/>
          </a:p>
        </p:txBody>
      </p:sp>
      <p:sp>
        <p:nvSpPr>
          <p:cNvPr id="4" name="Shape 909">
            <a:extLst>
              <a:ext uri="{FF2B5EF4-FFF2-40B4-BE49-F238E27FC236}">
                <a16:creationId xmlns:a16="http://schemas.microsoft.com/office/drawing/2014/main" id="{256CE1F4-BCF3-43E8-2500-7176C8233E9A}"/>
              </a:ext>
            </a:extLst>
          </p:cNvPr>
          <p:cNvSpPr/>
          <p:nvPr/>
        </p:nvSpPr>
        <p:spPr>
          <a:xfrm>
            <a:off x="1574798" y="3878736"/>
            <a:ext cx="10092268"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2488909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1000"/>
                                        <p:tgtEl>
                                          <p:spTgt spid="3">
                                            <p:txEl>
                                              <p:pRg st="3" end="3"/>
                                            </p:txEl>
                                          </p:spTgt>
                                        </p:tgtEl>
                                      </p:cBhvr>
                                    </p:animEffect>
                                    <p:anim calcmode="lin" valueType="num">
                                      <p:cBhvr>
                                        <p:cTn id="3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fade">
                                      <p:cBhvr>
                                        <p:cTn id="41" dur="1000"/>
                                        <p:tgtEl>
                                          <p:spTgt spid="3">
                                            <p:txEl>
                                              <p:pRg st="4" end="4"/>
                                            </p:txEl>
                                          </p:spTgt>
                                        </p:tgtEl>
                                      </p:cBhvr>
                                    </p:animEffect>
                                    <p:anim calcmode="lin" valueType="num">
                                      <p:cBhvr>
                                        <p:cTn id="4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3" presetClass="entr" presetSubtype="16" fill="hold" grpId="0" nodeType="clickEffect">
                                  <p:stCondLst>
                                    <p:cond delay="0"/>
                                  </p:stCondLst>
                                  <p:iterate>
                                    <p:tmAbs val="0"/>
                                  </p:iterate>
                                  <p:childTnLst>
                                    <p:set>
                                      <p:cBhvr>
                                        <p:cTn id="47" fill="hold"/>
                                        <p:tgtEl>
                                          <p:spTgt spid="4"/>
                                        </p:tgtEl>
                                        <p:attrNameLst>
                                          <p:attrName>style.visibility</p:attrName>
                                        </p:attrNameLst>
                                      </p:cBhvr>
                                      <p:to>
                                        <p:strVal val="visible"/>
                                      </p:to>
                                    </p:set>
                                    <p:anim calcmode="lin" valueType="num">
                                      <p:cBhvr>
                                        <p:cTn id="48" dur="500" fill="hold"/>
                                        <p:tgtEl>
                                          <p:spTgt spid="4"/>
                                        </p:tgtEl>
                                        <p:attrNameLst>
                                          <p:attrName>ppt_w</p:attrName>
                                        </p:attrNameLst>
                                      </p:cBhvr>
                                      <p:tavLst>
                                        <p:tav tm="0">
                                          <p:val>
                                            <p:fltVal val="0"/>
                                          </p:val>
                                        </p:tav>
                                        <p:tav tm="100000">
                                          <p:val>
                                            <p:strVal val="#ppt_w"/>
                                          </p:val>
                                        </p:tav>
                                      </p:tavLst>
                                    </p:anim>
                                    <p:anim calcmode="lin" valueType="num">
                                      <p:cBhvr>
                                        <p:cTn id="49"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A046DF-1ED5-2E08-3F74-72CE3037A6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4CB24E-F6D1-495E-FDBB-8ED5016D1E9C}"/>
              </a:ext>
            </a:extLst>
          </p:cNvPr>
          <p:cNvSpPr>
            <a:spLocks noGrp="1"/>
          </p:cNvSpPr>
          <p:nvPr>
            <p:ph type="ctrTitle"/>
          </p:nvPr>
        </p:nvSpPr>
        <p:spPr>
          <a:xfrm>
            <a:off x="245533" y="1169459"/>
            <a:ext cx="10735733" cy="1872193"/>
          </a:xfrm>
        </p:spPr>
        <p:txBody>
          <a:bodyPr>
            <a:noAutofit/>
          </a:bodyPr>
          <a:lstStyle/>
          <a:p>
            <a:pPr algn="l"/>
            <a:r>
              <a:rPr lang="en-PH" sz="4000" dirty="0"/>
              <a:t>During a mining project, engineers encounter solid rock that is much denser than the crust but still capable of slow movement over time. Based on these characteristics, which layer of the Earth are they most likely working in? </a:t>
            </a:r>
            <a:endParaRPr lang="en-US" sz="4000" dirty="0"/>
          </a:p>
        </p:txBody>
      </p:sp>
      <p:sp>
        <p:nvSpPr>
          <p:cNvPr id="3" name="Subtitle 2">
            <a:extLst>
              <a:ext uri="{FF2B5EF4-FFF2-40B4-BE49-F238E27FC236}">
                <a16:creationId xmlns:a16="http://schemas.microsoft.com/office/drawing/2014/main" id="{F46B243C-0A70-9430-1AB1-E2063D15DF63}"/>
              </a:ext>
            </a:extLst>
          </p:cNvPr>
          <p:cNvSpPr>
            <a:spLocks noGrp="1"/>
          </p:cNvSpPr>
          <p:nvPr>
            <p:ph type="subTitle" idx="1"/>
          </p:nvPr>
        </p:nvSpPr>
        <p:spPr>
          <a:xfrm>
            <a:off x="338667" y="3602037"/>
            <a:ext cx="11379199" cy="2133599"/>
          </a:xfrm>
        </p:spPr>
        <p:txBody>
          <a:bodyPr>
            <a:normAutofit/>
          </a:bodyPr>
          <a:lstStyle/>
          <a:p>
            <a:pPr marL="457200" indent="-457200" algn="l">
              <a:buAutoNum type="alphaUcPeriod"/>
            </a:pPr>
            <a:r>
              <a:rPr lang="en-PH" dirty="0"/>
              <a:t>Crust 				B. Mantle 			</a:t>
            </a:r>
          </a:p>
          <a:p>
            <a:pPr algn="l"/>
            <a:r>
              <a:rPr lang="en-PH" dirty="0"/>
              <a:t>C. Outer Core 			D. Inner Core</a:t>
            </a:r>
            <a:endParaRPr lang="en-US" dirty="0"/>
          </a:p>
          <a:p>
            <a:r>
              <a:rPr lang="en-US" dirty="0"/>
              <a:t> </a:t>
            </a:r>
          </a:p>
          <a:p>
            <a:pPr algn="l"/>
            <a:endParaRPr lang="en-US" sz="2800" dirty="0"/>
          </a:p>
          <a:p>
            <a:pPr algn="l"/>
            <a:endParaRPr lang="en-US" dirty="0"/>
          </a:p>
        </p:txBody>
      </p:sp>
      <p:sp>
        <p:nvSpPr>
          <p:cNvPr id="4" name="Shape 909">
            <a:extLst>
              <a:ext uri="{FF2B5EF4-FFF2-40B4-BE49-F238E27FC236}">
                <a16:creationId xmlns:a16="http://schemas.microsoft.com/office/drawing/2014/main" id="{23B761DF-B455-D11C-405F-F80126D70511}"/>
              </a:ext>
            </a:extLst>
          </p:cNvPr>
          <p:cNvSpPr/>
          <p:nvPr/>
        </p:nvSpPr>
        <p:spPr>
          <a:xfrm>
            <a:off x="4817048" y="3548299"/>
            <a:ext cx="2220687"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5" name="Shape 909">
            <a:extLst>
              <a:ext uri="{FF2B5EF4-FFF2-40B4-BE49-F238E27FC236}">
                <a16:creationId xmlns:a16="http://schemas.microsoft.com/office/drawing/2014/main" id="{98BE8768-698D-82DA-2435-E57DEDABAF63}"/>
              </a:ext>
            </a:extLst>
          </p:cNvPr>
          <p:cNvSpPr/>
          <p:nvPr/>
        </p:nvSpPr>
        <p:spPr>
          <a:xfrm>
            <a:off x="2581848" y="1270527"/>
            <a:ext cx="363268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2620455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3" presetClass="entr" presetSubtype="16" fill="hold" grpId="0" nodeType="clickEffect">
                                  <p:stCondLst>
                                    <p:cond delay="0"/>
                                  </p:stCondLst>
                                  <p:iterate>
                                    <p:tmAbs val="0"/>
                                  </p:iterate>
                                  <p:childTnLst>
                                    <p:set>
                                      <p:cBhvr>
                                        <p:cTn id="33" fill="hold"/>
                                        <p:tgtEl>
                                          <p:spTgt spid="4"/>
                                        </p:tgtEl>
                                        <p:attrNameLst>
                                          <p:attrName>style.visibility</p:attrName>
                                        </p:attrNameLst>
                                      </p:cBhvr>
                                      <p:to>
                                        <p:strVal val="visible"/>
                                      </p:to>
                                    </p:set>
                                    <p:anim calcmode="lin" valueType="num">
                                      <p:cBhvr>
                                        <p:cTn id="34" dur="500" fill="hold"/>
                                        <p:tgtEl>
                                          <p:spTgt spid="4"/>
                                        </p:tgtEl>
                                        <p:attrNameLst>
                                          <p:attrName>ppt_w</p:attrName>
                                        </p:attrNameLst>
                                      </p:cBhvr>
                                      <p:tavLst>
                                        <p:tav tm="0">
                                          <p:val>
                                            <p:fltVal val="0"/>
                                          </p:val>
                                        </p:tav>
                                        <p:tav tm="100000">
                                          <p:val>
                                            <p:strVal val="#ppt_w"/>
                                          </p:val>
                                        </p:tav>
                                      </p:tavLst>
                                    </p:anim>
                                    <p:anim calcmode="lin" valueType="num">
                                      <p:cBhvr>
                                        <p:cTn id="35"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36" fill="hold">
                      <p:stCondLst>
                        <p:cond delay="indefinite"/>
                      </p:stCondLst>
                      <p:childTnLst>
                        <p:par>
                          <p:cTn id="37" fill="hold">
                            <p:stCondLst>
                              <p:cond delay="0"/>
                            </p:stCondLst>
                            <p:childTnLst>
                              <p:par>
                                <p:cTn id="38" presetID="23" presetClass="entr" presetSubtype="16" fill="hold" grpId="0" nodeType="clickEffect">
                                  <p:stCondLst>
                                    <p:cond delay="0"/>
                                  </p:stCondLst>
                                  <p:iterate>
                                    <p:tmAbs val="0"/>
                                  </p:iterate>
                                  <p:childTnLst>
                                    <p:set>
                                      <p:cBhvr>
                                        <p:cTn id="39" fill="hold"/>
                                        <p:tgtEl>
                                          <p:spTgt spid="5"/>
                                        </p:tgtEl>
                                        <p:attrNameLst>
                                          <p:attrName>style.visibility</p:attrName>
                                        </p:attrNameLst>
                                      </p:cBhvr>
                                      <p:to>
                                        <p:strVal val="visible"/>
                                      </p:to>
                                    </p:set>
                                    <p:anim calcmode="lin" valueType="num">
                                      <p:cBhvr>
                                        <p:cTn id="40" dur="500" fill="hold"/>
                                        <p:tgtEl>
                                          <p:spTgt spid="5"/>
                                        </p:tgtEl>
                                        <p:attrNameLst>
                                          <p:attrName>ppt_w</p:attrName>
                                        </p:attrNameLst>
                                      </p:cBhvr>
                                      <p:tavLst>
                                        <p:tav tm="0">
                                          <p:val>
                                            <p:fltVal val="0"/>
                                          </p:val>
                                        </p:tav>
                                        <p:tav tm="100000">
                                          <p:val>
                                            <p:strVal val="#ppt_w"/>
                                          </p:val>
                                        </p:tav>
                                      </p:tavLst>
                                    </p:anim>
                                    <p:anim calcmode="lin" valueType="num">
                                      <p:cBhvr>
                                        <p:cTn id="41" dur="500" fill="hold"/>
                                        <p:tgtEl>
                                          <p:spTgt spid="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P spid="5" grpId="0"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661786-2E82-544E-A0D8-BB39604E44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60B452-E573-6E1F-0710-BB5D8E6FE900}"/>
              </a:ext>
            </a:extLst>
          </p:cNvPr>
          <p:cNvSpPr>
            <a:spLocks noGrp="1"/>
          </p:cNvSpPr>
          <p:nvPr>
            <p:ph type="ctrTitle"/>
          </p:nvPr>
        </p:nvSpPr>
        <p:spPr>
          <a:xfrm>
            <a:off x="245533" y="1169459"/>
            <a:ext cx="10735733" cy="1872193"/>
          </a:xfrm>
        </p:spPr>
        <p:txBody>
          <a:bodyPr>
            <a:noAutofit/>
          </a:bodyPr>
          <a:lstStyle/>
          <a:p>
            <a:pPr algn="l"/>
            <a:r>
              <a:rPr lang="en-PH" sz="4000" dirty="0"/>
              <a:t>While helping his cousin with a jewelry project, Paolo finds a shiny, glass-like mineral that a steel nail cannot scratch. It leaves no streak on a porcelain plate. Which mineral property best helps Paolo identify it as quartz?</a:t>
            </a:r>
            <a:endParaRPr lang="en-US" sz="4000" dirty="0"/>
          </a:p>
        </p:txBody>
      </p:sp>
      <p:sp>
        <p:nvSpPr>
          <p:cNvPr id="3" name="Subtitle 2">
            <a:extLst>
              <a:ext uri="{FF2B5EF4-FFF2-40B4-BE49-F238E27FC236}">
                <a16:creationId xmlns:a16="http://schemas.microsoft.com/office/drawing/2014/main" id="{436805EC-F432-B2A4-1A3C-BBF84BFC9BA2}"/>
              </a:ext>
            </a:extLst>
          </p:cNvPr>
          <p:cNvSpPr>
            <a:spLocks noGrp="1"/>
          </p:cNvSpPr>
          <p:nvPr>
            <p:ph type="subTitle" idx="1"/>
          </p:nvPr>
        </p:nvSpPr>
        <p:spPr>
          <a:xfrm>
            <a:off x="338667" y="3602037"/>
            <a:ext cx="11379199" cy="2133599"/>
          </a:xfrm>
        </p:spPr>
        <p:txBody>
          <a:bodyPr>
            <a:normAutofit/>
          </a:bodyPr>
          <a:lstStyle/>
          <a:p>
            <a:r>
              <a:rPr lang="en-PH" dirty="0"/>
              <a:t>A. Metallic luster				C. Cleavage planes</a:t>
            </a:r>
            <a:br>
              <a:rPr lang="en-PH" dirty="0"/>
            </a:br>
            <a:r>
              <a:rPr lang="en-PH" dirty="0"/>
              <a:t>B. White streak					D. Hardness of 7 on the Mohs scale</a:t>
            </a:r>
            <a:br>
              <a:rPr lang="en-PH" dirty="0"/>
            </a:br>
            <a:endParaRPr lang="en-US" dirty="0"/>
          </a:p>
          <a:p>
            <a:pPr algn="l"/>
            <a:endParaRPr lang="en-US" sz="2800" dirty="0"/>
          </a:p>
          <a:p>
            <a:pPr algn="l"/>
            <a:endParaRPr lang="en-US" dirty="0"/>
          </a:p>
        </p:txBody>
      </p:sp>
      <p:sp>
        <p:nvSpPr>
          <p:cNvPr id="4" name="Shape 909">
            <a:extLst>
              <a:ext uri="{FF2B5EF4-FFF2-40B4-BE49-F238E27FC236}">
                <a16:creationId xmlns:a16="http://schemas.microsoft.com/office/drawing/2014/main" id="{78380536-344A-518D-B209-2CF1A0A39FFB}"/>
              </a:ext>
            </a:extLst>
          </p:cNvPr>
          <p:cNvSpPr/>
          <p:nvPr/>
        </p:nvSpPr>
        <p:spPr>
          <a:xfrm>
            <a:off x="6848321" y="3994386"/>
            <a:ext cx="4793346"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6" name="Shape 909">
            <a:extLst>
              <a:ext uri="{FF2B5EF4-FFF2-40B4-BE49-F238E27FC236}">
                <a16:creationId xmlns:a16="http://schemas.microsoft.com/office/drawing/2014/main" id="{456FE0A6-6FCA-78BF-1FFB-3EE1D3697B32}"/>
              </a:ext>
            </a:extLst>
          </p:cNvPr>
          <p:cNvSpPr/>
          <p:nvPr/>
        </p:nvSpPr>
        <p:spPr>
          <a:xfrm>
            <a:off x="1210734" y="1315265"/>
            <a:ext cx="363268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198014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iterate>
                                    <p:tmAbs val="0"/>
                                  </p:iterate>
                                  <p:childTnLst>
                                    <p:set>
                                      <p:cBhvr>
                                        <p:cTn id="18" fill="hold"/>
                                        <p:tgtEl>
                                          <p:spTgt spid="6"/>
                                        </p:tgtEl>
                                        <p:attrNameLst>
                                          <p:attrName>style.visibility</p:attrName>
                                        </p:attrNameLst>
                                      </p:cBhvr>
                                      <p:to>
                                        <p:strVal val="visible"/>
                                      </p:to>
                                    </p:set>
                                    <p:anim calcmode="lin" valueType="num">
                                      <p:cBhvr>
                                        <p:cTn id="19" dur="500" fill="hold"/>
                                        <p:tgtEl>
                                          <p:spTgt spid="6"/>
                                        </p:tgtEl>
                                        <p:attrNameLst>
                                          <p:attrName>ppt_w</p:attrName>
                                        </p:attrNameLst>
                                      </p:cBhvr>
                                      <p:tavLst>
                                        <p:tav tm="0">
                                          <p:val>
                                            <p:fltVal val="0"/>
                                          </p:val>
                                        </p:tav>
                                        <p:tav tm="100000">
                                          <p:val>
                                            <p:strVal val="#ppt_w"/>
                                          </p:val>
                                        </p:tav>
                                      </p:tavLst>
                                    </p:anim>
                                    <p:anim calcmode="lin" valueType="num">
                                      <p:cBhvr>
                                        <p:cTn id="20" dur="500" fill="hold"/>
                                        <p:tgtEl>
                                          <p:spTgt spid="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P spid="6" grpId="0" animBg="1" advAuto="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A21780-04F5-17D6-2D5F-CE7E4D33FF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60FD91-137A-8D55-2F6C-C72F1EBCBB26}"/>
              </a:ext>
            </a:extLst>
          </p:cNvPr>
          <p:cNvSpPr>
            <a:spLocks noGrp="1"/>
          </p:cNvSpPr>
          <p:nvPr>
            <p:ph type="ctrTitle"/>
          </p:nvPr>
        </p:nvSpPr>
        <p:spPr>
          <a:xfrm>
            <a:off x="245533" y="1169459"/>
            <a:ext cx="10735733" cy="1872193"/>
          </a:xfrm>
        </p:spPr>
        <p:txBody>
          <a:bodyPr>
            <a:noAutofit/>
          </a:bodyPr>
          <a:lstStyle/>
          <a:p>
            <a:r>
              <a:rPr lang="en-PH" sz="4000" dirty="0"/>
              <a:t>While helping his cousin with a jewelry project, Paolo finds a shiny, glass-like mineral that a steel nail cannot scratch. It leaves no streak on a porcelain plate. Which mineral property best helps Paolo identify it as quartz?</a:t>
            </a:r>
            <a:endParaRPr lang="en-US" sz="4000" dirty="0"/>
          </a:p>
        </p:txBody>
      </p:sp>
      <p:sp>
        <p:nvSpPr>
          <p:cNvPr id="3" name="Subtitle 2">
            <a:extLst>
              <a:ext uri="{FF2B5EF4-FFF2-40B4-BE49-F238E27FC236}">
                <a16:creationId xmlns:a16="http://schemas.microsoft.com/office/drawing/2014/main" id="{CCE28D2B-6C4B-3787-6238-4E3CF88D81B6}"/>
              </a:ext>
            </a:extLst>
          </p:cNvPr>
          <p:cNvSpPr>
            <a:spLocks noGrp="1"/>
          </p:cNvSpPr>
          <p:nvPr>
            <p:ph type="subTitle" idx="1"/>
          </p:nvPr>
        </p:nvSpPr>
        <p:spPr>
          <a:xfrm>
            <a:off x="338667" y="3602037"/>
            <a:ext cx="11379199" cy="2133599"/>
          </a:xfrm>
        </p:spPr>
        <p:txBody>
          <a:bodyPr>
            <a:normAutofit/>
          </a:bodyPr>
          <a:lstStyle/>
          <a:p>
            <a:r>
              <a:rPr lang="en-US" dirty="0"/>
              <a:t>A. It has a fracture					C. It is not very lustrous			</a:t>
            </a:r>
          </a:p>
          <a:p>
            <a:r>
              <a:rPr lang="en-US" dirty="0"/>
              <a:t>B. It is not very hard					D. Its streak is black-colored</a:t>
            </a:r>
          </a:p>
          <a:p>
            <a:r>
              <a:rPr lang="en-US" dirty="0"/>
              <a:t> </a:t>
            </a:r>
          </a:p>
          <a:p>
            <a:pPr algn="l"/>
            <a:endParaRPr lang="en-US" sz="2800" dirty="0"/>
          </a:p>
          <a:p>
            <a:pPr algn="l"/>
            <a:endParaRPr lang="en-US" dirty="0"/>
          </a:p>
        </p:txBody>
      </p:sp>
      <p:sp>
        <p:nvSpPr>
          <p:cNvPr id="4" name="Shape 909">
            <a:extLst>
              <a:ext uri="{FF2B5EF4-FFF2-40B4-BE49-F238E27FC236}">
                <a16:creationId xmlns:a16="http://schemas.microsoft.com/office/drawing/2014/main" id="{F7CE3EF0-BD0A-0667-BF96-8EF79A2E73B9}"/>
              </a:ext>
            </a:extLst>
          </p:cNvPr>
          <p:cNvSpPr/>
          <p:nvPr/>
        </p:nvSpPr>
        <p:spPr>
          <a:xfrm>
            <a:off x="904722" y="4293366"/>
            <a:ext cx="288834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5" name="Shape 909">
            <a:extLst>
              <a:ext uri="{FF2B5EF4-FFF2-40B4-BE49-F238E27FC236}">
                <a16:creationId xmlns:a16="http://schemas.microsoft.com/office/drawing/2014/main" id="{101EEAF0-5074-AAA4-C277-E732C86E54D8}"/>
              </a:ext>
            </a:extLst>
          </p:cNvPr>
          <p:cNvSpPr/>
          <p:nvPr/>
        </p:nvSpPr>
        <p:spPr>
          <a:xfrm>
            <a:off x="1210734" y="1312861"/>
            <a:ext cx="363268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3597475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3" presetClass="entr" presetSubtype="16" fill="hold" grpId="0" nodeType="clickEffect">
                                  <p:stCondLst>
                                    <p:cond delay="0"/>
                                  </p:stCondLst>
                                  <p:iterate>
                                    <p:tmAbs val="0"/>
                                  </p:iterate>
                                  <p:childTnLst>
                                    <p:set>
                                      <p:cBhvr>
                                        <p:cTn id="33" fill="hold"/>
                                        <p:tgtEl>
                                          <p:spTgt spid="4"/>
                                        </p:tgtEl>
                                        <p:attrNameLst>
                                          <p:attrName>style.visibility</p:attrName>
                                        </p:attrNameLst>
                                      </p:cBhvr>
                                      <p:to>
                                        <p:strVal val="visible"/>
                                      </p:to>
                                    </p:set>
                                    <p:anim calcmode="lin" valueType="num">
                                      <p:cBhvr>
                                        <p:cTn id="34" dur="500" fill="hold"/>
                                        <p:tgtEl>
                                          <p:spTgt spid="4"/>
                                        </p:tgtEl>
                                        <p:attrNameLst>
                                          <p:attrName>ppt_w</p:attrName>
                                        </p:attrNameLst>
                                      </p:cBhvr>
                                      <p:tavLst>
                                        <p:tav tm="0">
                                          <p:val>
                                            <p:fltVal val="0"/>
                                          </p:val>
                                        </p:tav>
                                        <p:tav tm="100000">
                                          <p:val>
                                            <p:strVal val="#ppt_w"/>
                                          </p:val>
                                        </p:tav>
                                      </p:tavLst>
                                    </p:anim>
                                    <p:anim calcmode="lin" valueType="num">
                                      <p:cBhvr>
                                        <p:cTn id="35"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36" fill="hold">
                      <p:stCondLst>
                        <p:cond delay="indefinite"/>
                      </p:stCondLst>
                      <p:childTnLst>
                        <p:par>
                          <p:cTn id="37" fill="hold">
                            <p:stCondLst>
                              <p:cond delay="0"/>
                            </p:stCondLst>
                            <p:childTnLst>
                              <p:par>
                                <p:cTn id="38" presetID="23" presetClass="entr" presetSubtype="16" fill="hold" grpId="0" nodeType="clickEffect">
                                  <p:stCondLst>
                                    <p:cond delay="0"/>
                                  </p:stCondLst>
                                  <p:iterate>
                                    <p:tmAbs val="0"/>
                                  </p:iterate>
                                  <p:childTnLst>
                                    <p:set>
                                      <p:cBhvr>
                                        <p:cTn id="39" fill="hold"/>
                                        <p:tgtEl>
                                          <p:spTgt spid="5"/>
                                        </p:tgtEl>
                                        <p:attrNameLst>
                                          <p:attrName>style.visibility</p:attrName>
                                        </p:attrNameLst>
                                      </p:cBhvr>
                                      <p:to>
                                        <p:strVal val="visible"/>
                                      </p:to>
                                    </p:set>
                                    <p:anim calcmode="lin" valueType="num">
                                      <p:cBhvr>
                                        <p:cTn id="40" dur="500" fill="hold"/>
                                        <p:tgtEl>
                                          <p:spTgt spid="5"/>
                                        </p:tgtEl>
                                        <p:attrNameLst>
                                          <p:attrName>ppt_w</p:attrName>
                                        </p:attrNameLst>
                                      </p:cBhvr>
                                      <p:tavLst>
                                        <p:tav tm="0">
                                          <p:val>
                                            <p:fltVal val="0"/>
                                          </p:val>
                                        </p:tav>
                                        <p:tav tm="100000">
                                          <p:val>
                                            <p:strVal val="#ppt_w"/>
                                          </p:val>
                                        </p:tav>
                                      </p:tavLst>
                                    </p:anim>
                                    <p:anim calcmode="lin" valueType="num">
                                      <p:cBhvr>
                                        <p:cTn id="41" dur="500" fill="hold"/>
                                        <p:tgtEl>
                                          <p:spTgt spid="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P spid="5" grpId="0" animBg="1" advAuto="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A33263-713A-AB34-1E28-53AAA083C1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D0614C-B9BF-28DE-B7FA-CCF86181EA81}"/>
              </a:ext>
            </a:extLst>
          </p:cNvPr>
          <p:cNvSpPr>
            <a:spLocks noGrp="1"/>
          </p:cNvSpPr>
          <p:nvPr>
            <p:ph type="ctrTitle"/>
          </p:nvPr>
        </p:nvSpPr>
        <p:spPr>
          <a:xfrm>
            <a:off x="279401" y="1729844"/>
            <a:ext cx="10735733" cy="1872193"/>
          </a:xfrm>
        </p:spPr>
        <p:txBody>
          <a:bodyPr>
            <a:noAutofit/>
          </a:bodyPr>
          <a:lstStyle/>
          <a:p>
            <a:r>
              <a:rPr lang="en-PH" sz="4000" dirty="0"/>
              <a:t>A geologist is studying layers of rocks that have been buried deep beneath the Earth’s surface for millions of years. Based on your understanding of rock formation, what will happen to the temperature and pressure as these rocks are buried deeper?</a:t>
            </a:r>
            <a:endParaRPr lang="en-US" sz="4000" dirty="0"/>
          </a:p>
        </p:txBody>
      </p:sp>
      <p:sp>
        <p:nvSpPr>
          <p:cNvPr id="3" name="Subtitle 2">
            <a:extLst>
              <a:ext uri="{FF2B5EF4-FFF2-40B4-BE49-F238E27FC236}">
                <a16:creationId xmlns:a16="http://schemas.microsoft.com/office/drawing/2014/main" id="{D40C0CD2-B423-35DB-21B2-ADA067C7BF29}"/>
              </a:ext>
            </a:extLst>
          </p:cNvPr>
          <p:cNvSpPr>
            <a:spLocks noGrp="1"/>
          </p:cNvSpPr>
          <p:nvPr>
            <p:ph type="subTitle" idx="1"/>
          </p:nvPr>
        </p:nvSpPr>
        <p:spPr>
          <a:xfrm>
            <a:off x="1" y="3602037"/>
            <a:ext cx="11717866" cy="2133599"/>
          </a:xfrm>
        </p:spPr>
        <p:txBody>
          <a:bodyPr>
            <a:normAutofit/>
          </a:bodyPr>
          <a:lstStyle/>
          <a:p>
            <a:r>
              <a:rPr lang="en-PH" dirty="0"/>
              <a:t>A. It increases						C. It remains constant</a:t>
            </a:r>
            <a:br>
              <a:rPr lang="en-PH" dirty="0"/>
            </a:br>
            <a:r>
              <a:rPr lang="en-PH" dirty="0"/>
              <a:t>B. It decreases						D. It is intermittently degrading</a:t>
            </a:r>
            <a:endParaRPr lang="en-US" dirty="0"/>
          </a:p>
          <a:p>
            <a:r>
              <a:rPr lang="en-PH" dirty="0"/>
              <a:t> </a:t>
            </a:r>
            <a:endParaRPr lang="en-US" dirty="0"/>
          </a:p>
          <a:p>
            <a:pPr algn="l"/>
            <a:endParaRPr lang="en-US" sz="2800" dirty="0"/>
          </a:p>
          <a:p>
            <a:pPr algn="l"/>
            <a:endParaRPr lang="en-US" dirty="0"/>
          </a:p>
        </p:txBody>
      </p:sp>
      <p:sp>
        <p:nvSpPr>
          <p:cNvPr id="4" name="Shape 909">
            <a:extLst>
              <a:ext uri="{FF2B5EF4-FFF2-40B4-BE49-F238E27FC236}">
                <a16:creationId xmlns:a16="http://schemas.microsoft.com/office/drawing/2014/main" id="{C9048217-C9B3-65F4-4609-D00403B66AFA}"/>
              </a:ext>
            </a:extLst>
          </p:cNvPr>
          <p:cNvSpPr/>
          <p:nvPr/>
        </p:nvSpPr>
        <p:spPr>
          <a:xfrm>
            <a:off x="735388" y="3429000"/>
            <a:ext cx="288834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5" name="Shape 909">
            <a:extLst>
              <a:ext uri="{FF2B5EF4-FFF2-40B4-BE49-F238E27FC236}">
                <a16:creationId xmlns:a16="http://schemas.microsoft.com/office/drawing/2014/main" id="{83E78E9B-C749-8CB5-4A66-48721550FC2A}"/>
              </a:ext>
            </a:extLst>
          </p:cNvPr>
          <p:cNvSpPr/>
          <p:nvPr/>
        </p:nvSpPr>
        <p:spPr>
          <a:xfrm>
            <a:off x="1701801" y="923394"/>
            <a:ext cx="363268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140754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iterate>
                                    <p:tmAbs val="0"/>
                                  </p:iterate>
                                  <p:childTnLst>
                                    <p:set>
                                      <p:cBhvr>
                                        <p:cTn id="18" fill="hold"/>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P spid="5" grpId="0" animBg="1" advAuto="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6169E-32F1-5F38-7DF7-AE63F53120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87BCC4-4BDA-B750-1879-BB43245DB822}"/>
              </a:ext>
            </a:extLst>
          </p:cNvPr>
          <p:cNvSpPr>
            <a:spLocks noGrp="1"/>
          </p:cNvSpPr>
          <p:nvPr>
            <p:ph type="ctrTitle"/>
          </p:nvPr>
        </p:nvSpPr>
        <p:spPr>
          <a:xfrm>
            <a:off x="279401" y="1729844"/>
            <a:ext cx="10735733" cy="1872193"/>
          </a:xfrm>
        </p:spPr>
        <p:txBody>
          <a:bodyPr>
            <a:noAutofit/>
          </a:bodyPr>
          <a:lstStyle/>
          <a:p>
            <a:r>
              <a:rPr lang="en-PH" sz="4000" dirty="0"/>
              <a:t>While reading an article about Earth’s crust, Jane notes that the most common minerals are made up of oxygen and silicon. Using this information, which type of mineral is she reading about?</a:t>
            </a:r>
            <a:endParaRPr lang="en-US" sz="4000" dirty="0"/>
          </a:p>
        </p:txBody>
      </p:sp>
      <p:sp>
        <p:nvSpPr>
          <p:cNvPr id="3" name="Subtitle 2">
            <a:extLst>
              <a:ext uri="{FF2B5EF4-FFF2-40B4-BE49-F238E27FC236}">
                <a16:creationId xmlns:a16="http://schemas.microsoft.com/office/drawing/2014/main" id="{C5DA67B7-74F4-0F77-6FEB-4B753CDFD36B}"/>
              </a:ext>
            </a:extLst>
          </p:cNvPr>
          <p:cNvSpPr>
            <a:spLocks noGrp="1"/>
          </p:cNvSpPr>
          <p:nvPr>
            <p:ph type="subTitle" idx="1"/>
          </p:nvPr>
        </p:nvSpPr>
        <p:spPr>
          <a:xfrm>
            <a:off x="1" y="3602037"/>
            <a:ext cx="11717866" cy="2133599"/>
          </a:xfrm>
        </p:spPr>
        <p:txBody>
          <a:bodyPr>
            <a:normAutofit/>
          </a:bodyPr>
          <a:lstStyle/>
          <a:p>
            <a:pPr algn="l"/>
            <a:endParaRPr lang="en-US" sz="2800" dirty="0"/>
          </a:p>
          <a:p>
            <a:pPr algn="l"/>
            <a:r>
              <a:rPr lang="en-PH" dirty="0"/>
              <a:t>A. Carbonate						C. Silicate</a:t>
            </a:r>
            <a:br>
              <a:rPr lang="en-PH" dirty="0"/>
            </a:br>
            <a:r>
              <a:rPr lang="en-PH" dirty="0"/>
              <a:t>B. Halide						D. Sulfate</a:t>
            </a:r>
            <a:br>
              <a:rPr lang="en-PH" dirty="0"/>
            </a:br>
            <a:endParaRPr lang="en-US" dirty="0"/>
          </a:p>
          <a:p>
            <a:pPr algn="l"/>
            <a:endParaRPr lang="en-US" dirty="0"/>
          </a:p>
        </p:txBody>
      </p:sp>
      <p:sp>
        <p:nvSpPr>
          <p:cNvPr id="4" name="Shape 909">
            <a:extLst>
              <a:ext uri="{FF2B5EF4-FFF2-40B4-BE49-F238E27FC236}">
                <a16:creationId xmlns:a16="http://schemas.microsoft.com/office/drawing/2014/main" id="{ADAB09B9-E1EF-ECB1-4ACB-225CC028831E}"/>
              </a:ext>
            </a:extLst>
          </p:cNvPr>
          <p:cNvSpPr/>
          <p:nvPr/>
        </p:nvSpPr>
        <p:spPr>
          <a:xfrm>
            <a:off x="6096000" y="3864688"/>
            <a:ext cx="288834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5" name="Shape 909">
            <a:extLst>
              <a:ext uri="{FF2B5EF4-FFF2-40B4-BE49-F238E27FC236}">
                <a16:creationId xmlns:a16="http://schemas.microsoft.com/office/drawing/2014/main" id="{555BEC28-C28A-6F50-E06A-FEA9660D736D}"/>
              </a:ext>
            </a:extLst>
          </p:cNvPr>
          <p:cNvSpPr/>
          <p:nvPr/>
        </p:nvSpPr>
        <p:spPr>
          <a:xfrm>
            <a:off x="1075268" y="2423818"/>
            <a:ext cx="363268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2957835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iterate>
                                    <p:tmAbs val="0"/>
                                  </p:iterate>
                                  <p:childTnLst>
                                    <p:set>
                                      <p:cBhvr>
                                        <p:cTn id="18" fill="hold"/>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P spid="5" grpId="0"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Exploring Jovian Planets, the Titans of Our Solar System | HowStuffWorks">
            <a:extLst>
              <a:ext uri="{FF2B5EF4-FFF2-40B4-BE49-F238E27FC236}">
                <a16:creationId xmlns:a16="http://schemas.microsoft.com/office/drawing/2014/main" id="{D778B0A9-3499-0524-3FC5-076F02EDBB5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t="19"/>
          <a:stretch>
            <a:fillRect/>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79747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5BFAE3-D313-AFFA-6C40-D84D8F3C9C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206D65-431D-5B37-B7D9-0A3B6F2D1456}"/>
              </a:ext>
            </a:extLst>
          </p:cNvPr>
          <p:cNvSpPr>
            <a:spLocks noGrp="1"/>
          </p:cNvSpPr>
          <p:nvPr>
            <p:ph type="ctrTitle"/>
          </p:nvPr>
        </p:nvSpPr>
        <p:spPr>
          <a:xfrm>
            <a:off x="279401" y="1729844"/>
            <a:ext cx="10735733" cy="2300289"/>
          </a:xfrm>
        </p:spPr>
        <p:txBody>
          <a:bodyPr>
            <a:noAutofit/>
          </a:bodyPr>
          <a:lstStyle/>
          <a:p>
            <a:r>
              <a:rPr lang="en-PH" sz="4000" dirty="0"/>
              <a:t>A group of scientists observes that a newly discovered planet has an atmosphere with high levels of carbon dioxide, methane, and water vapor. Over time, its surface temperature increases significantly, even though its distance from its star remains the same. What reasoning best explains this change? </a:t>
            </a:r>
            <a:endParaRPr lang="en-US" sz="4000" dirty="0"/>
          </a:p>
        </p:txBody>
      </p:sp>
      <p:sp>
        <p:nvSpPr>
          <p:cNvPr id="3" name="Subtitle 2">
            <a:extLst>
              <a:ext uri="{FF2B5EF4-FFF2-40B4-BE49-F238E27FC236}">
                <a16:creationId xmlns:a16="http://schemas.microsoft.com/office/drawing/2014/main" id="{6786CA87-F25B-3377-2300-83BF5F576069}"/>
              </a:ext>
            </a:extLst>
          </p:cNvPr>
          <p:cNvSpPr>
            <a:spLocks noGrp="1"/>
          </p:cNvSpPr>
          <p:nvPr>
            <p:ph type="subTitle" idx="1"/>
          </p:nvPr>
        </p:nvSpPr>
        <p:spPr>
          <a:xfrm>
            <a:off x="1" y="3602037"/>
            <a:ext cx="11717866" cy="2133599"/>
          </a:xfrm>
        </p:spPr>
        <p:txBody>
          <a:bodyPr>
            <a:normAutofit fontScale="92500" lnSpcReduction="10000"/>
          </a:bodyPr>
          <a:lstStyle/>
          <a:p>
            <a:pPr algn="l"/>
            <a:endParaRPr lang="en-US" sz="2800" dirty="0"/>
          </a:p>
          <a:p>
            <a:r>
              <a:rPr lang="en-PH" dirty="0"/>
              <a:t>A. The gases in the atmosphere trap more heat, intensifying the greenhouse effect. </a:t>
            </a:r>
            <a:endParaRPr lang="en-US" dirty="0"/>
          </a:p>
          <a:p>
            <a:r>
              <a:rPr lang="en-PH" dirty="0"/>
              <a:t>B. The planet’s orbit shifted slightly closer to its star, increasing heat absorption. </a:t>
            </a:r>
            <a:endParaRPr lang="en-US" dirty="0"/>
          </a:p>
          <a:p>
            <a:r>
              <a:rPr lang="en-PH" dirty="0"/>
              <a:t>C. The atmosphere reflects more sunlight back into space, raising surface temperature. </a:t>
            </a:r>
            <a:endParaRPr lang="en-US" dirty="0"/>
          </a:p>
          <a:p>
            <a:r>
              <a:rPr lang="en-PH" dirty="0"/>
              <a:t>D. The gases in the atmosphere allow more sunlight to pass through without trapping heat.</a:t>
            </a:r>
            <a:endParaRPr lang="en-US" dirty="0"/>
          </a:p>
          <a:p>
            <a:pPr algn="l"/>
            <a:endParaRPr lang="en-US" dirty="0"/>
          </a:p>
          <a:p>
            <a:pPr algn="l"/>
            <a:endParaRPr lang="en-US" dirty="0"/>
          </a:p>
        </p:txBody>
      </p:sp>
      <p:sp>
        <p:nvSpPr>
          <p:cNvPr id="4" name="Shape 909">
            <a:extLst>
              <a:ext uri="{FF2B5EF4-FFF2-40B4-BE49-F238E27FC236}">
                <a16:creationId xmlns:a16="http://schemas.microsoft.com/office/drawing/2014/main" id="{6B038C02-4792-5FE0-9B67-3E9421562596}"/>
              </a:ext>
            </a:extLst>
          </p:cNvPr>
          <p:cNvSpPr/>
          <p:nvPr/>
        </p:nvSpPr>
        <p:spPr>
          <a:xfrm>
            <a:off x="897468" y="3864688"/>
            <a:ext cx="10117666"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933703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A0ADA0-CCDA-FDCA-4C20-2C3B5CF501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5D6678-4300-37FA-6B94-A12A7A641F78}"/>
              </a:ext>
            </a:extLst>
          </p:cNvPr>
          <p:cNvSpPr>
            <a:spLocks noGrp="1"/>
          </p:cNvSpPr>
          <p:nvPr>
            <p:ph type="ctrTitle"/>
          </p:nvPr>
        </p:nvSpPr>
        <p:spPr>
          <a:xfrm>
            <a:off x="279401" y="956734"/>
            <a:ext cx="10735733" cy="3073400"/>
          </a:xfrm>
        </p:spPr>
        <p:txBody>
          <a:bodyPr>
            <a:noAutofit/>
          </a:bodyPr>
          <a:lstStyle/>
          <a:p>
            <a:r>
              <a:rPr lang="en-PH" sz="3000" dirty="0"/>
              <a:t>A coastal city experiences rapid deforestation in nearby upland areas to make way for urban development. Over the next few years, residents notice increased flooding, declining fish populations, and poorer air quality. Which of the following best explains how the interaction of Earth’s four subsystems contributes to these environmental problems? </a:t>
            </a:r>
            <a:endParaRPr lang="en-US" sz="3000" dirty="0"/>
          </a:p>
        </p:txBody>
      </p:sp>
      <p:sp>
        <p:nvSpPr>
          <p:cNvPr id="3" name="Subtitle 2">
            <a:extLst>
              <a:ext uri="{FF2B5EF4-FFF2-40B4-BE49-F238E27FC236}">
                <a16:creationId xmlns:a16="http://schemas.microsoft.com/office/drawing/2014/main" id="{4DA1A93E-3CB1-247B-5B71-C9FE2C9025B3}"/>
              </a:ext>
            </a:extLst>
          </p:cNvPr>
          <p:cNvSpPr>
            <a:spLocks noGrp="1"/>
          </p:cNvSpPr>
          <p:nvPr>
            <p:ph type="subTitle" idx="1"/>
          </p:nvPr>
        </p:nvSpPr>
        <p:spPr>
          <a:xfrm>
            <a:off x="1" y="3602037"/>
            <a:ext cx="11717866" cy="2900363"/>
          </a:xfrm>
        </p:spPr>
        <p:txBody>
          <a:bodyPr>
            <a:normAutofit fontScale="70000" lnSpcReduction="20000"/>
          </a:bodyPr>
          <a:lstStyle/>
          <a:p>
            <a:pPr algn="l"/>
            <a:endParaRPr lang="en-US" sz="2800" dirty="0"/>
          </a:p>
          <a:p>
            <a:pPr algn="l"/>
            <a:r>
              <a:rPr lang="en-PH" dirty="0"/>
              <a:t>A. The loss of trees (biosphere) reduces water absorption, leading to more surface runoff (hydrosphere), which erodes soil (geosphere) and carries sediments that harm aquatic life, while also lowering air quality (atmosphere). </a:t>
            </a:r>
            <a:endParaRPr lang="en-US" dirty="0"/>
          </a:p>
          <a:p>
            <a:pPr algn="l"/>
            <a:r>
              <a:rPr lang="en-PH" dirty="0"/>
              <a:t>B. The removal of trees (biosphere) decreases shade over rivers (hydrosphere), raising water temperatures and altering soil stability (geosphere), while temperature changes affect air movement (atmosphere). </a:t>
            </a:r>
            <a:endParaRPr lang="en-US" dirty="0"/>
          </a:p>
          <a:p>
            <a:pPr algn="l"/>
            <a:r>
              <a:rPr lang="en-PH" dirty="0"/>
              <a:t>C. Urban development (geosphere) compacts the soil, reducing infiltration (hydrosphere), which limits plant growth (biosphere) and changes local wind patterns (atmosphere). </a:t>
            </a:r>
            <a:endParaRPr lang="en-US" dirty="0"/>
          </a:p>
          <a:p>
            <a:pPr algn="l"/>
            <a:r>
              <a:rPr lang="en-PH" dirty="0"/>
              <a:t>D. The clearing of vegetation (biosphere) changes evaporation rates (hydrosphere), which alters rainfall patterns (atmosphere) and accelerates soil degradation (geosphere).</a:t>
            </a:r>
            <a:endParaRPr lang="en-US" dirty="0"/>
          </a:p>
          <a:p>
            <a:pPr algn="l"/>
            <a:r>
              <a:rPr lang="en-PH" dirty="0"/>
              <a:t> </a:t>
            </a:r>
            <a:endParaRPr lang="en-US" dirty="0"/>
          </a:p>
          <a:p>
            <a:pPr algn="l"/>
            <a:endParaRPr lang="en-US" dirty="0"/>
          </a:p>
        </p:txBody>
      </p:sp>
      <p:sp>
        <p:nvSpPr>
          <p:cNvPr id="4" name="Shape 909">
            <a:extLst>
              <a:ext uri="{FF2B5EF4-FFF2-40B4-BE49-F238E27FC236}">
                <a16:creationId xmlns:a16="http://schemas.microsoft.com/office/drawing/2014/main" id="{9FB1638C-7FC0-0591-8396-331095E2B8CD}"/>
              </a:ext>
            </a:extLst>
          </p:cNvPr>
          <p:cNvSpPr/>
          <p:nvPr/>
        </p:nvSpPr>
        <p:spPr>
          <a:xfrm>
            <a:off x="63501" y="3886200"/>
            <a:ext cx="10117666"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206386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BC9649-6026-2A43-B0F5-ECC42632FF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755AA6-8FAF-A8BF-F4C4-201836465029}"/>
              </a:ext>
            </a:extLst>
          </p:cNvPr>
          <p:cNvSpPr>
            <a:spLocks noGrp="1"/>
          </p:cNvSpPr>
          <p:nvPr>
            <p:ph type="ctrTitle"/>
          </p:nvPr>
        </p:nvSpPr>
        <p:spPr>
          <a:xfrm>
            <a:off x="279401" y="956734"/>
            <a:ext cx="10735733" cy="3073400"/>
          </a:xfrm>
        </p:spPr>
        <p:txBody>
          <a:bodyPr>
            <a:noAutofit/>
          </a:bodyPr>
          <a:lstStyle/>
          <a:p>
            <a:r>
              <a:rPr lang="en-PH" sz="3500" dirty="0"/>
              <a:t>A town near a river has been experiencing more frequent flash floods due to the combined effects of deforestation, soil erosion, and stronger typhoons. If you were part of the local disaster risk reduction council, which of the following strategies would most effectively address the problem while considering the interaction of Earth’s four subsystems? </a:t>
            </a:r>
            <a:endParaRPr lang="en-US" sz="3500" dirty="0"/>
          </a:p>
        </p:txBody>
      </p:sp>
      <p:sp>
        <p:nvSpPr>
          <p:cNvPr id="3" name="Subtitle 2">
            <a:extLst>
              <a:ext uri="{FF2B5EF4-FFF2-40B4-BE49-F238E27FC236}">
                <a16:creationId xmlns:a16="http://schemas.microsoft.com/office/drawing/2014/main" id="{D7ECF5BF-BEFB-200F-6B09-DDEFEC70863A}"/>
              </a:ext>
            </a:extLst>
          </p:cNvPr>
          <p:cNvSpPr>
            <a:spLocks noGrp="1"/>
          </p:cNvSpPr>
          <p:nvPr>
            <p:ph type="subTitle" idx="1"/>
          </p:nvPr>
        </p:nvSpPr>
        <p:spPr>
          <a:xfrm>
            <a:off x="1" y="3602037"/>
            <a:ext cx="11717866" cy="2900363"/>
          </a:xfrm>
        </p:spPr>
        <p:txBody>
          <a:bodyPr>
            <a:normAutofit fontScale="77500" lnSpcReduction="20000"/>
          </a:bodyPr>
          <a:lstStyle/>
          <a:p>
            <a:pPr algn="l"/>
            <a:endParaRPr lang="en-US" sz="2800" dirty="0"/>
          </a:p>
          <a:p>
            <a:r>
              <a:rPr lang="en-PH" dirty="0"/>
              <a:t>A. Increasing cloud seeding operations during typhoon season, implementing stricter land use zoning, and upgrading the town’s flood control infrastructure. </a:t>
            </a:r>
            <a:endParaRPr lang="en-US" dirty="0"/>
          </a:p>
          <a:p>
            <a:r>
              <a:rPr lang="en-PH" dirty="0"/>
              <a:t>B. Constructing riverbank barriers, regulating waste disposal in waterways, and initiating community-based reforestation programs. </a:t>
            </a:r>
            <a:endParaRPr lang="en-US" dirty="0"/>
          </a:p>
          <a:p>
            <a:r>
              <a:rPr lang="en-PH" dirty="0"/>
              <a:t>C. Relocating residents from high-risk zones, creating green buffer zones along the river, and enforcing sustainable farming practices upstream. </a:t>
            </a:r>
            <a:endParaRPr lang="en-US" dirty="0"/>
          </a:p>
          <a:p>
            <a:r>
              <a:rPr lang="en-PH" dirty="0"/>
              <a:t>D. Replanting native trees in upland areas, improving drainage systems, and setting up an early warning system for residents. </a:t>
            </a:r>
            <a:endParaRPr lang="en-US" dirty="0"/>
          </a:p>
          <a:p>
            <a:pPr algn="l"/>
            <a:r>
              <a:rPr lang="en-PH" dirty="0"/>
              <a:t> </a:t>
            </a:r>
            <a:endParaRPr lang="en-US" dirty="0"/>
          </a:p>
          <a:p>
            <a:pPr algn="l"/>
            <a:endParaRPr lang="en-US" dirty="0"/>
          </a:p>
        </p:txBody>
      </p:sp>
      <p:sp>
        <p:nvSpPr>
          <p:cNvPr id="4" name="Shape 909">
            <a:extLst>
              <a:ext uri="{FF2B5EF4-FFF2-40B4-BE49-F238E27FC236}">
                <a16:creationId xmlns:a16="http://schemas.microsoft.com/office/drawing/2014/main" id="{B3751BB4-FF49-E16C-6E3A-16EE338B4C7F}"/>
              </a:ext>
            </a:extLst>
          </p:cNvPr>
          <p:cNvSpPr/>
          <p:nvPr/>
        </p:nvSpPr>
        <p:spPr>
          <a:xfrm>
            <a:off x="80434" y="5274735"/>
            <a:ext cx="10117666"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2603845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BC9649-6026-2A43-B0F5-ECC42632FF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755AA6-8FAF-A8BF-F4C4-201836465029}"/>
              </a:ext>
            </a:extLst>
          </p:cNvPr>
          <p:cNvSpPr>
            <a:spLocks noGrp="1"/>
          </p:cNvSpPr>
          <p:nvPr>
            <p:ph type="ctrTitle"/>
          </p:nvPr>
        </p:nvSpPr>
        <p:spPr>
          <a:xfrm>
            <a:off x="558802" y="3034769"/>
            <a:ext cx="11065931" cy="3374497"/>
          </a:xfrm>
        </p:spPr>
        <p:txBody>
          <a:bodyPr>
            <a:noAutofit/>
          </a:bodyPr>
          <a:lstStyle/>
          <a:p>
            <a:r>
              <a:rPr lang="en-PH" sz="3200" b="1" dirty="0"/>
              <a:t>While reading an online geology guide, Ana learns that igneous rocks can form either beneath the Earth’s surface or after lava erupts. Which statement correctly compares these two types?</a:t>
            </a:r>
            <a:br>
              <a:rPr lang="en-US" sz="3200" b="1" dirty="0"/>
            </a:br>
            <a:r>
              <a:rPr lang="en-PH" sz="3000" dirty="0"/>
              <a:t>A. Intrusive igneous rocks form in volcanoes during eruptions, while extrusive igneous rocks form in the mantle over millions of years.</a:t>
            </a:r>
            <a:br>
              <a:rPr lang="en-PH" sz="3000" dirty="0"/>
            </a:br>
            <a:r>
              <a:rPr lang="en-PH" sz="3000" dirty="0"/>
              <a:t>B. Intrusive igneous rocks form from sediment compacting underground, while extrusive igneous rocks form from magma cooling at the surface.</a:t>
            </a:r>
            <a:br>
              <a:rPr lang="en-PH" sz="3000" dirty="0"/>
            </a:br>
            <a:r>
              <a:rPr lang="en-PH" sz="3000" dirty="0"/>
              <a:t>C. Intrusive igneous rocks form slowly underground, creating large crystals, while extrusive igneous rocks form quickly at the surface, creating small crystals.</a:t>
            </a:r>
            <a:br>
              <a:rPr lang="en-US" sz="3000" dirty="0"/>
            </a:br>
            <a:r>
              <a:rPr lang="en-PH" sz="3000" dirty="0"/>
              <a:t>D. Intrusive igneous rocks form from lava cooling quickly underground, while extrusive igneous rocks form from lava cooling slowly at the Earth’s surface.</a:t>
            </a:r>
            <a:r>
              <a:rPr lang="en-PH" sz="3000" b="1" dirty="0"/>
              <a:t>? </a:t>
            </a:r>
            <a:endParaRPr lang="en-US" sz="3000" b="1" dirty="0"/>
          </a:p>
        </p:txBody>
      </p:sp>
      <p:sp>
        <p:nvSpPr>
          <p:cNvPr id="6" name="Shape 909">
            <a:extLst>
              <a:ext uri="{FF2B5EF4-FFF2-40B4-BE49-F238E27FC236}">
                <a16:creationId xmlns:a16="http://schemas.microsoft.com/office/drawing/2014/main" id="{0B3D75D4-B525-C453-9DE2-1064A5518B04}"/>
              </a:ext>
            </a:extLst>
          </p:cNvPr>
          <p:cNvSpPr/>
          <p:nvPr/>
        </p:nvSpPr>
        <p:spPr>
          <a:xfrm>
            <a:off x="1341968" y="2766719"/>
            <a:ext cx="10117666"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4270591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advAuto="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11228D-129D-36FF-C332-18D2EC9141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F4213D-63A1-FFF2-882A-DD07B0B76F5B}"/>
              </a:ext>
            </a:extLst>
          </p:cNvPr>
          <p:cNvSpPr>
            <a:spLocks noGrp="1"/>
          </p:cNvSpPr>
          <p:nvPr>
            <p:ph type="ctrTitle"/>
          </p:nvPr>
        </p:nvSpPr>
        <p:spPr>
          <a:xfrm>
            <a:off x="414867" y="3602038"/>
            <a:ext cx="11675533" cy="3255962"/>
          </a:xfrm>
        </p:spPr>
        <p:txBody>
          <a:bodyPr>
            <a:noAutofit/>
          </a:bodyPr>
          <a:lstStyle/>
          <a:p>
            <a:r>
              <a:rPr lang="en-PH" sz="3500" b="1" dirty="0"/>
              <a:t>A seismologist warns that movement along the Marikina West Valley Fault could generate a magnitude 7.2 earthquake. The fault movement will mainly involve rock layers sliding past each other, causing sudden displacement. Based on this behavior, which type of stress is most likely involved, and why?</a:t>
            </a:r>
            <a:br>
              <a:rPr lang="en-US" sz="3500" b="1" dirty="0"/>
            </a:br>
            <a:r>
              <a:rPr lang="en-PH" sz="3500" dirty="0"/>
              <a:t>A. Tension stress, because the rocks are pulled apart, creating gaps and cracks.</a:t>
            </a:r>
            <a:br>
              <a:rPr lang="en-PH" sz="3500" dirty="0"/>
            </a:br>
            <a:r>
              <a:rPr lang="en-PH" sz="3500" dirty="0"/>
              <a:t>B. Compression stress, because the pressure causes the rocks to sink below the surface.</a:t>
            </a:r>
            <a:br>
              <a:rPr lang="en-US" sz="3500" dirty="0"/>
            </a:br>
            <a:r>
              <a:rPr lang="en-PH" sz="3500" dirty="0"/>
              <a:t>C. Compression stress, because the rocks are pushed together, forming folds before breaking.</a:t>
            </a:r>
            <a:br>
              <a:rPr lang="en-PH" sz="3500" dirty="0"/>
            </a:br>
            <a:r>
              <a:rPr lang="en-PH" sz="3500" dirty="0"/>
              <a:t>D. Shearing stress, because the fault causes horizontal movement of rock masses along a fracture. </a:t>
            </a:r>
            <a:endParaRPr lang="en-US" sz="3500" dirty="0"/>
          </a:p>
        </p:txBody>
      </p:sp>
      <p:sp>
        <p:nvSpPr>
          <p:cNvPr id="3" name="Shape 909">
            <a:extLst>
              <a:ext uri="{FF2B5EF4-FFF2-40B4-BE49-F238E27FC236}">
                <a16:creationId xmlns:a16="http://schemas.microsoft.com/office/drawing/2014/main" id="{E3C9898D-638F-891B-D5F7-612F90465C6E}"/>
              </a:ext>
            </a:extLst>
          </p:cNvPr>
          <p:cNvSpPr/>
          <p:nvPr/>
        </p:nvSpPr>
        <p:spPr>
          <a:xfrm>
            <a:off x="1193800" y="5907852"/>
            <a:ext cx="10117666"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4" name="Shape 909">
            <a:extLst>
              <a:ext uri="{FF2B5EF4-FFF2-40B4-BE49-F238E27FC236}">
                <a16:creationId xmlns:a16="http://schemas.microsoft.com/office/drawing/2014/main" id="{3ECB218A-8DEC-0F23-5C51-4FE652F94F36}"/>
              </a:ext>
            </a:extLst>
          </p:cNvPr>
          <p:cNvSpPr/>
          <p:nvPr/>
        </p:nvSpPr>
        <p:spPr>
          <a:xfrm>
            <a:off x="3293534" y="980252"/>
            <a:ext cx="3860799"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881293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iterate>
                                    <p:tmAbs val="0"/>
                                  </p:iterate>
                                  <p:childTnLst>
                                    <p:set>
                                      <p:cBhvr>
                                        <p:cTn id="18" fill="hold"/>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advAuto="0"/>
      <p:bldP spid="4" grpId="0"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922424-2F34-B0DA-2EF7-B02A0B62F9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F7FF65-09D6-31C7-E127-412499801B23}"/>
              </a:ext>
            </a:extLst>
          </p:cNvPr>
          <p:cNvSpPr>
            <a:spLocks noGrp="1"/>
          </p:cNvSpPr>
          <p:nvPr>
            <p:ph type="ctrTitle"/>
          </p:nvPr>
        </p:nvSpPr>
        <p:spPr>
          <a:xfrm>
            <a:off x="414867" y="3602038"/>
            <a:ext cx="11675533" cy="3255962"/>
          </a:xfrm>
        </p:spPr>
        <p:txBody>
          <a:bodyPr>
            <a:noAutofit/>
          </a:bodyPr>
          <a:lstStyle/>
          <a:p>
            <a:r>
              <a:rPr lang="en-PH" sz="3500" b="1" dirty="0"/>
              <a:t>Why would including fault diagrams with explanations of stress-related earthquakes using verified data sources be the most appropriate choice for an infographic on how rocks respond to compression, tension, and shearing, and their effects on human communities?</a:t>
            </a:r>
            <a:br>
              <a:rPr lang="en-US" sz="3500" dirty="0"/>
            </a:br>
            <a:r>
              <a:rPr lang="en-PH" sz="3500" dirty="0"/>
              <a:t>A. Illustrations of rock layers alone show changes in structure but lack direct links to real-world impacts.</a:t>
            </a:r>
            <a:br>
              <a:rPr lang="en-PH" sz="3500" dirty="0"/>
            </a:br>
            <a:r>
              <a:rPr lang="en-PH" sz="3500" dirty="0"/>
              <a:t>B. Fault diagrams with verified earthquake data connect stress responses to actual hazards affecting people.</a:t>
            </a:r>
            <a:br>
              <a:rPr lang="en-PH" sz="3500" dirty="0"/>
            </a:br>
            <a:r>
              <a:rPr lang="en-PH" sz="3500" dirty="0"/>
              <a:t>C. Maps of tectonic zones describe movement but do not clearly show the stress effects on rocks.</a:t>
            </a:r>
            <a:br>
              <a:rPr lang="en-PH" sz="3500" dirty="0"/>
            </a:br>
            <a:r>
              <a:rPr lang="en-PH" sz="3500" dirty="0"/>
              <a:t>D. Historical earthquake records provide context but may not explain the stress mechanisms in rocks.</a:t>
            </a:r>
            <a:endParaRPr lang="en-US" sz="3500" dirty="0"/>
          </a:p>
        </p:txBody>
      </p:sp>
      <p:sp>
        <p:nvSpPr>
          <p:cNvPr id="3" name="Shape 909">
            <a:extLst>
              <a:ext uri="{FF2B5EF4-FFF2-40B4-BE49-F238E27FC236}">
                <a16:creationId xmlns:a16="http://schemas.microsoft.com/office/drawing/2014/main" id="{0160693D-F595-4E88-BAF9-D6D82F8C3502}"/>
              </a:ext>
            </a:extLst>
          </p:cNvPr>
          <p:cNvSpPr/>
          <p:nvPr/>
        </p:nvSpPr>
        <p:spPr>
          <a:xfrm>
            <a:off x="753533" y="3901252"/>
            <a:ext cx="10117666"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4" name="Shape 909">
            <a:extLst>
              <a:ext uri="{FF2B5EF4-FFF2-40B4-BE49-F238E27FC236}">
                <a16:creationId xmlns:a16="http://schemas.microsoft.com/office/drawing/2014/main" id="{A0DA9B85-7892-0975-E44D-0080438D5F24}"/>
              </a:ext>
            </a:extLst>
          </p:cNvPr>
          <p:cNvSpPr/>
          <p:nvPr/>
        </p:nvSpPr>
        <p:spPr>
          <a:xfrm>
            <a:off x="4944533" y="514586"/>
            <a:ext cx="2633134"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2838488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iterate>
                                    <p:tmAbs val="0"/>
                                  </p:iterate>
                                  <p:childTnLst>
                                    <p:set>
                                      <p:cBhvr>
                                        <p:cTn id="12" fill="hold"/>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iterate>
                                    <p:tmAbs val="0"/>
                                  </p:iterate>
                                  <p:childTnLst>
                                    <p:set>
                                      <p:cBhvr>
                                        <p:cTn id="18" fill="hold"/>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advAuto="0"/>
      <p:bldP spid="4" grpId="0"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B27F13-D181-3C63-1345-148AF598C8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96975B-A70F-22A8-2988-7716BECDE144}"/>
              </a:ext>
            </a:extLst>
          </p:cNvPr>
          <p:cNvSpPr>
            <a:spLocks noGrp="1"/>
          </p:cNvSpPr>
          <p:nvPr>
            <p:ph type="ctrTitle"/>
          </p:nvPr>
        </p:nvSpPr>
        <p:spPr>
          <a:xfrm>
            <a:off x="1524000" y="1122363"/>
            <a:ext cx="7747000" cy="2387600"/>
          </a:xfrm>
        </p:spPr>
        <p:txBody>
          <a:bodyPr>
            <a:noAutofit/>
          </a:bodyPr>
          <a:lstStyle/>
          <a:p>
            <a:r>
              <a:rPr lang="en-PH" sz="5000" dirty="0"/>
              <a:t>How does the movement of tectonic plates lead to the formation of folds and faults in Earth’s crust?</a:t>
            </a:r>
            <a:endParaRPr lang="en-US" sz="5000" dirty="0"/>
          </a:p>
        </p:txBody>
      </p:sp>
      <p:sp>
        <p:nvSpPr>
          <p:cNvPr id="3" name="Subtitle 2">
            <a:extLst>
              <a:ext uri="{FF2B5EF4-FFF2-40B4-BE49-F238E27FC236}">
                <a16:creationId xmlns:a16="http://schemas.microsoft.com/office/drawing/2014/main" id="{03360C00-2AF6-228D-BE9E-59BD6025BD4F}"/>
              </a:ext>
            </a:extLst>
          </p:cNvPr>
          <p:cNvSpPr>
            <a:spLocks noGrp="1"/>
          </p:cNvSpPr>
          <p:nvPr>
            <p:ph type="subTitle" idx="1"/>
          </p:nvPr>
        </p:nvSpPr>
        <p:spPr>
          <a:xfrm>
            <a:off x="1523999" y="3602037"/>
            <a:ext cx="10193867" cy="2133599"/>
          </a:xfrm>
        </p:spPr>
        <p:txBody>
          <a:bodyPr>
            <a:normAutofit fontScale="92500" lnSpcReduction="10000"/>
          </a:bodyPr>
          <a:lstStyle/>
          <a:p>
            <a:pPr algn="l"/>
            <a:r>
              <a:rPr lang="en-PH" sz="2800" dirty="0"/>
              <a:t> </a:t>
            </a:r>
            <a:endParaRPr lang="en-US" sz="2800" dirty="0"/>
          </a:p>
          <a:p>
            <a:pPr algn="l"/>
            <a:r>
              <a:rPr lang="en-PH" dirty="0"/>
              <a:t>A. The plates remain stationary, and folds form only from volcanic activity.</a:t>
            </a:r>
            <a:br>
              <a:rPr lang="en-PH" dirty="0"/>
            </a:br>
            <a:r>
              <a:rPr lang="en-PH" dirty="0"/>
              <a:t>B. The plates sink directly into the mantle without affecting rock layers above. </a:t>
            </a:r>
            <a:endParaRPr lang="en-US" dirty="0"/>
          </a:p>
          <a:p>
            <a:pPr algn="l"/>
            <a:r>
              <a:rPr lang="en-PH" dirty="0"/>
              <a:t>C. The plates push, pull, or slide past each other, causing rock layers to bend or break.</a:t>
            </a:r>
            <a:br>
              <a:rPr lang="en-PH" dirty="0"/>
            </a:br>
            <a:r>
              <a:rPr lang="en-PH" dirty="0"/>
              <a:t>D. The plates heat evenly, making rocks expand without bending or breaking.</a:t>
            </a:r>
            <a:endParaRPr lang="en-US" dirty="0"/>
          </a:p>
          <a:p>
            <a:endParaRPr lang="en-US" dirty="0"/>
          </a:p>
        </p:txBody>
      </p:sp>
      <p:sp>
        <p:nvSpPr>
          <p:cNvPr id="4" name="Shape 909">
            <a:extLst>
              <a:ext uri="{FF2B5EF4-FFF2-40B4-BE49-F238E27FC236}">
                <a16:creationId xmlns:a16="http://schemas.microsoft.com/office/drawing/2014/main" id="{0437CFD3-7FC2-6B98-5826-E3CC8982B3CB}"/>
              </a:ext>
            </a:extLst>
          </p:cNvPr>
          <p:cNvSpPr/>
          <p:nvPr/>
        </p:nvSpPr>
        <p:spPr>
          <a:xfrm>
            <a:off x="1523999" y="4752444"/>
            <a:ext cx="10092268"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pic>
        <p:nvPicPr>
          <p:cNvPr id="5" name="Picture 4">
            <a:extLst>
              <a:ext uri="{FF2B5EF4-FFF2-40B4-BE49-F238E27FC236}">
                <a16:creationId xmlns:a16="http://schemas.microsoft.com/office/drawing/2014/main" id="{5FEE2823-5990-993D-F7F5-174E05E3FDCA}"/>
              </a:ext>
            </a:extLst>
          </p:cNvPr>
          <p:cNvPicPr>
            <a:picLocks noChangeAspect="1"/>
          </p:cNvPicPr>
          <p:nvPr/>
        </p:nvPicPr>
        <p:blipFill rotWithShape="1">
          <a:blip r:embed="rId2"/>
          <a:srcRect t="24675" b="12971"/>
          <a:stretch>
            <a:fillRect/>
          </a:stretch>
        </p:blipFill>
        <p:spPr bwMode="auto">
          <a:xfrm>
            <a:off x="8875925" y="887201"/>
            <a:ext cx="2550900" cy="23876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9163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3" presetClass="entr" presetSubtype="16" fill="hold" grpId="0" nodeType="clickEffect">
                                  <p:stCondLst>
                                    <p:cond delay="0"/>
                                  </p:stCondLst>
                                  <p:iterate>
                                    <p:tmAbs val="0"/>
                                  </p:iterate>
                                  <p:childTnLst>
                                    <p:set>
                                      <p:cBhvr>
                                        <p:cTn id="29" fill="hold"/>
                                        <p:tgtEl>
                                          <p:spTgt spid="4"/>
                                        </p:tgtEl>
                                        <p:attrNameLst>
                                          <p:attrName>style.visibility</p:attrName>
                                        </p:attrNameLst>
                                      </p:cBhvr>
                                      <p:to>
                                        <p:strVal val="visible"/>
                                      </p:to>
                                    </p:set>
                                    <p:anim calcmode="lin" valueType="num">
                                      <p:cBhvr>
                                        <p:cTn id="30" dur="500" fill="hold"/>
                                        <p:tgtEl>
                                          <p:spTgt spid="4"/>
                                        </p:tgtEl>
                                        <p:attrNameLst>
                                          <p:attrName>ppt_w</p:attrName>
                                        </p:attrNameLst>
                                      </p:cBhvr>
                                      <p:tavLst>
                                        <p:tav tm="0">
                                          <p:val>
                                            <p:fltVal val="0"/>
                                          </p:val>
                                        </p:tav>
                                        <p:tav tm="100000">
                                          <p:val>
                                            <p:strVal val="#ppt_w"/>
                                          </p:val>
                                        </p:tav>
                                      </p:tavLst>
                                    </p:anim>
                                    <p:anim calcmode="lin" valueType="num">
                                      <p:cBhvr>
                                        <p:cTn id="31"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057" name="Rectangle 2056">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24ACCD-9C32-99D3-1F1C-A5EB8255049B}"/>
              </a:ext>
            </a:extLst>
          </p:cNvPr>
          <p:cNvSpPr>
            <a:spLocks noGrp="1"/>
          </p:cNvSpPr>
          <p:nvPr>
            <p:ph type="title"/>
          </p:nvPr>
        </p:nvSpPr>
        <p:spPr>
          <a:xfrm>
            <a:off x="761803" y="350196"/>
            <a:ext cx="4646904" cy="1624520"/>
          </a:xfrm>
        </p:spPr>
        <p:txBody>
          <a:bodyPr anchor="ctr">
            <a:normAutofit/>
          </a:bodyPr>
          <a:lstStyle/>
          <a:p>
            <a:endParaRPr lang="en-US" sz="4000"/>
          </a:p>
        </p:txBody>
      </p:sp>
      <p:sp>
        <p:nvSpPr>
          <p:cNvPr id="3" name="Content Placeholder 2">
            <a:extLst>
              <a:ext uri="{FF2B5EF4-FFF2-40B4-BE49-F238E27FC236}">
                <a16:creationId xmlns:a16="http://schemas.microsoft.com/office/drawing/2014/main" id="{4CA93672-F6D2-A2DA-0831-71901AF02741}"/>
              </a:ext>
            </a:extLst>
          </p:cNvPr>
          <p:cNvSpPr>
            <a:spLocks noGrp="1"/>
          </p:cNvSpPr>
          <p:nvPr>
            <p:ph idx="1"/>
          </p:nvPr>
        </p:nvSpPr>
        <p:spPr>
          <a:xfrm>
            <a:off x="761802" y="2743200"/>
            <a:ext cx="4646905" cy="3613149"/>
          </a:xfrm>
        </p:spPr>
        <p:txBody>
          <a:bodyPr anchor="ctr">
            <a:normAutofit/>
          </a:bodyPr>
          <a:lstStyle/>
          <a:p>
            <a:endParaRPr lang="en-US" sz="2000"/>
          </a:p>
        </p:txBody>
      </p:sp>
      <p:pic>
        <p:nvPicPr>
          <p:cNvPr id="2050" name="Picture 2" descr="Plate Boundaries: Convergent, Transform, and Divergent">
            <a:extLst>
              <a:ext uri="{FF2B5EF4-FFF2-40B4-BE49-F238E27FC236}">
                <a16:creationId xmlns:a16="http://schemas.microsoft.com/office/drawing/2014/main" id="{1F19C037-B92C-3FA9-D762-B4787A9019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7624"/>
          <a:stretch>
            <a:fillRect/>
          </a:stretch>
        </p:blipFill>
        <p:spPr bwMode="auto">
          <a:xfrm>
            <a:off x="6096000" y="1"/>
            <a:ext cx="61028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341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632DDC-B696-A46B-9B81-C73EC6CB0B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B9CF405-9244-1613-CFA4-363DCD275F02}"/>
              </a:ext>
            </a:extLst>
          </p:cNvPr>
          <p:cNvSpPr>
            <a:spLocks noGrp="1"/>
          </p:cNvSpPr>
          <p:nvPr>
            <p:ph type="ctrTitle"/>
          </p:nvPr>
        </p:nvSpPr>
        <p:spPr>
          <a:xfrm>
            <a:off x="245533" y="1169459"/>
            <a:ext cx="10735733" cy="1872193"/>
          </a:xfrm>
        </p:spPr>
        <p:txBody>
          <a:bodyPr>
            <a:noAutofit/>
          </a:bodyPr>
          <a:lstStyle/>
          <a:p>
            <a:pPr algn="l"/>
            <a:r>
              <a:rPr lang="en-PH" sz="4000" dirty="0"/>
              <a:t>During a science lab, three students debated about a mineral sample. If you analyze their statements, which property is Carlo describing?</a:t>
            </a:r>
            <a:br>
              <a:rPr lang="en-PH" sz="4000" dirty="0"/>
            </a:br>
            <a:r>
              <a:rPr lang="en-PH" sz="3000" dirty="0"/>
              <a:t>Student A: Anna says it’s identified by how it splits into flat surfaces.</a:t>
            </a:r>
            <a:br>
              <a:rPr lang="en-US" sz="3000" dirty="0"/>
            </a:br>
            <a:r>
              <a:rPr lang="en-PH" sz="3000" dirty="0"/>
              <a:t>Student B: Ben says it’s about how shiny it looks.</a:t>
            </a:r>
            <a:br>
              <a:rPr lang="en-US" sz="3000" dirty="0"/>
            </a:br>
            <a:r>
              <a:rPr lang="en-PH" sz="3000" dirty="0"/>
              <a:t>Student C: Carlo says it’s about how difficult it is to scratch</a:t>
            </a:r>
            <a:endParaRPr lang="en-US" sz="3000" dirty="0"/>
          </a:p>
        </p:txBody>
      </p:sp>
      <p:sp>
        <p:nvSpPr>
          <p:cNvPr id="3" name="Subtitle 2">
            <a:extLst>
              <a:ext uri="{FF2B5EF4-FFF2-40B4-BE49-F238E27FC236}">
                <a16:creationId xmlns:a16="http://schemas.microsoft.com/office/drawing/2014/main" id="{B489F7F7-F649-EFFF-85B1-B48AF35D8694}"/>
              </a:ext>
            </a:extLst>
          </p:cNvPr>
          <p:cNvSpPr>
            <a:spLocks noGrp="1"/>
          </p:cNvSpPr>
          <p:nvPr>
            <p:ph type="subTitle" idx="1"/>
          </p:nvPr>
        </p:nvSpPr>
        <p:spPr>
          <a:xfrm>
            <a:off x="1523999" y="3602037"/>
            <a:ext cx="10193867" cy="2133599"/>
          </a:xfrm>
        </p:spPr>
        <p:txBody>
          <a:bodyPr>
            <a:normAutofit/>
          </a:bodyPr>
          <a:lstStyle/>
          <a:p>
            <a:pPr algn="l"/>
            <a:r>
              <a:rPr lang="en-PH" sz="2800" dirty="0"/>
              <a:t> </a:t>
            </a:r>
            <a:r>
              <a:rPr lang="en-PH" dirty="0"/>
              <a:t>A. Cleavage						C. Hardness</a:t>
            </a:r>
            <a:br>
              <a:rPr lang="en-PH" dirty="0"/>
            </a:br>
            <a:r>
              <a:rPr lang="en-PH" dirty="0"/>
              <a:t>B. Fracture						D. Luster</a:t>
            </a:r>
            <a:endParaRPr lang="en-US" dirty="0"/>
          </a:p>
          <a:p>
            <a:r>
              <a:rPr lang="en-US" dirty="0"/>
              <a:t> </a:t>
            </a:r>
          </a:p>
          <a:p>
            <a:pPr algn="l"/>
            <a:endParaRPr lang="en-US" sz="2800" dirty="0"/>
          </a:p>
          <a:p>
            <a:pPr algn="l"/>
            <a:endParaRPr lang="en-US" dirty="0"/>
          </a:p>
        </p:txBody>
      </p:sp>
      <p:sp>
        <p:nvSpPr>
          <p:cNvPr id="4" name="Shape 909">
            <a:extLst>
              <a:ext uri="{FF2B5EF4-FFF2-40B4-BE49-F238E27FC236}">
                <a16:creationId xmlns:a16="http://schemas.microsoft.com/office/drawing/2014/main" id="{00A213C0-3FB4-57D1-18A1-D135981C5972}"/>
              </a:ext>
            </a:extLst>
          </p:cNvPr>
          <p:cNvSpPr/>
          <p:nvPr/>
        </p:nvSpPr>
        <p:spPr>
          <a:xfrm>
            <a:off x="7907382" y="3548299"/>
            <a:ext cx="2220687"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3250304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3" presetClass="entr" presetSubtype="16" fill="hold" grpId="0" nodeType="clickEffect">
                                  <p:stCondLst>
                                    <p:cond delay="0"/>
                                  </p:stCondLst>
                                  <p:iterate>
                                    <p:tmAbs val="0"/>
                                  </p:iterate>
                                  <p:childTnLst>
                                    <p:set>
                                      <p:cBhvr>
                                        <p:cTn id="26" fill="hold"/>
                                        <p:tgtEl>
                                          <p:spTgt spid="4"/>
                                        </p:tgtEl>
                                        <p:attrNameLst>
                                          <p:attrName>style.visibility</p:attrName>
                                        </p:attrNameLst>
                                      </p:cBhvr>
                                      <p:to>
                                        <p:strVal val="visible"/>
                                      </p:to>
                                    </p:set>
                                    <p:anim calcmode="lin" valueType="num">
                                      <p:cBhvr>
                                        <p:cTn id="27" dur="500" fill="hold"/>
                                        <p:tgtEl>
                                          <p:spTgt spid="4"/>
                                        </p:tgtEl>
                                        <p:attrNameLst>
                                          <p:attrName>ppt_w</p:attrName>
                                        </p:attrNameLst>
                                      </p:cBhvr>
                                      <p:tavLst>
                                        <p:tav tm="0">
                                          <p:val>
                                            <p:fltVal val="0"/>
                                          </p:val>
                                        </p:tav>
                                        <p:tav tm="100000">
                                          <p:val>
                                            <p:strVal val="#ppt_w"/>
                                          </p:val>
                                        </p:tav>
                                      </p:tavLst>
                                    </p:anim>
                                    <p:anim calcmode="lin" valueType="num">
                                      <p:cBhvr>
                                        <p:cTn id="2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82" name="Rectangle 3081">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1" name="Rectangle 308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067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3" name="Title 1">
            <a:extLst>
              <a:ext uri="{FF2B5EF4-FFF2-40B4-BE49-F238E27FC236}">
                <a16:creationId xmlns:a16="http://schemas.microsoft.com/office/drawing/2014/main" id="{ED777117-5C06-E535-9FFE-50BB3CF8E1C2}"/>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PROPERTIES OF MINERALS</a:t>
            </a:r>
          </a:p>
        </p:txBody>
      </p:sp>
      <p:pic>
        <p:nvPicPr>
          <p:cNvPr id="3074" name="Picture 2" descr="Glass on Glass = Unhealthy? | Page 2 | FC Vaporizer Review Forum">
            <a:extLst>
              <a:ext uri="{FF2B5EF4-FFF2-40B4-BE49-F238E27FC236}">
                <a16:creationId xmlns:a16="http://schemas.microsoft.com/office/drawing/2014/main" id="{98B6B078-F8DC-1322-2DAA-1BBE4F94AB4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622111" y="629920"/>
            <a:ext cx="8375627" cy="584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5737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7D6D77-BD6C-0334-8E8E-BEA4BFE890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E95E70-6558-C8F3-DD29-55BB184F48E1}"/>
              </a:ext>
            </a:extLst>
          </p:cNvPr>
          <p:cNvSpPr>
            <a:spLocks noGrp="1"/>
          </p:cNvSpPr>
          <p:nvPr>
            <p:ph type="ctrTitle"/>
          </p:nvPr>
        </p:nvSpPr>
        <p:spPr>
          <a:xfrm>
            <a:off x="245533" y="1169459"/>
            <a:ext cx="10735733" cy="1872193"/>
          </a:xfrm>
        </p:spPr>
        <p:txBody>
          <a:bodyPr>
            <a:noAutofit/>
          </a:bodyPr>
          <a:lstStyle/>
          <a:p>
            <a:pPr algn="l"/>
            <a:r>
              <a:rPr lang="en-PH" sz="4000" dirty="0"/>
              <a:t>A research team is designing a drill capable of withstanding extreme heat and pressure to collect samples from the layer beneath the crust but above the core. Which layer should the drill be built for? </a:t>
            </a:r>
            <a:endParaRPr lang="en-US" sz="4000" dirty="0"/>
          </a:p>
        </p:txBody>
      </p:sp>
      <p:sp>
        <p:nvSpPr>
          <p:cNvPr id="3" name="Subtitle 2">
            <a:extLst>
              <a:ext uri="{FF2B5EF4-FFF2-40B4-BE49-F238E27FC236}">
                <a16:creationId xmlns:a16="http://schemas.microsoft.com/office/drawing/2014/main" id="{B40D5F92-B607-E994-C61D-A46F7FEEE70E}"/>
              </a:ext>
            </a:extLst>
          </p:cNvPr>
          <p:cNvSpPr>
            <a:spLocks noGrp="1"/>
          </p:cNvSpPr>
          <p:nvPr>
            <p:ph type="subTitle" idx="1"/>
          </p:nvPr>
        </p:nvSpPr>
        <p:spPr>
          <a:xfrm>
            <a:off x="338667" y="3602037"/>
            <a:ext cx="11379199" cy="2133599"/>
          </a:xfrm>
        </p:spPr>
        <p:txBody>
          <a:bodyPr>
            <a:normAutofit/>
          </a:bodyPr>
          <a:lstStyle/>
          <a:p>
            <a:pPr marL="457200" indent="-457200" algn="l">
              <a:buAutoNum type="alphaUcPeriod"/>
            </a:pPr>
            <a:r>
              <a:rPr lang="en-PH" dirty="0"/>
              <a:t>Crust 				B. Mantle 			</a:t>
            </a:r>
          </a:p>
          <a:p>
            <a:pPr algn="l"/>
            <a:r>
              <a:rPr lang="en-PH" dirty="0"/>
              <a:t>C. Outer Core 			D. Inner Core</a:t>
            </a:r>
            <a:endParaRPr lang="en-US" dirty="0"/>
          </a:p>
          <a:p>
            <a:r>
              <a:rPr lang="en-US" dirty="0"/>
              <a:t> </a:t>
            </a:r>
          </a:p>
          <a:p>
            <a:pPr algn="l"/>
            <a:endParaRPr lang="en-US" sz="2800" dirty="0"/>
          </a:p>
          <a:p>
            <a:pPr algn="l"/>
            <a:endParaRPr lang="en-US" dirty="0"/>
          </a:p>
        </p:txBody>
      </p:sp>
      <p:sp>
        <p:nvSpPr>
          <p:cNvPr id="4" name="Shape 909">
            <a:extLst>
              <a:ext uri="{FF2B5EF4-FFF2-40B4-BE49-F238E27FC236}">
                <a16:creationId xmlns:a16="http://schemas.microsoft.com/office/drawing/2014/main" id="{D575048E-93EE-2608-FEBB-BF7C0739150C}"/>
              </a:ext>
            </a:extLst>
          </p:cNvPr>
          <p:cNvSpPr/>
          <p:nvPr/>
        </p:nvSpPr>
        <p:spPr>
          <a:xfrm>
            <a:off x="4817048" y="3548299"/>
            <a:ext cx="2220687"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
        <p:nvSpPr>
          <p:cNvPr id="5" name="Shape 909">
            <a:extLst>
              <a:ext uri="{FF2B5EF4-FFF2-40B4-BE49-F238E27FC236}">
                <a16:creationId xmlns:a16="http://schemas.microsoft.com/office/drawing/2014/main" id="{664CB8B9-0155-68F1-38E8-07E804BB86B2}"/>
              </a:ext>
            </a:extLst>
          </p:cNvPr>
          <p:cNvSpPr/>
          <p:nvPr/>
        </p:nvSpPr>
        <p:spPr>
          <a:xfrm>
            <a:off x="5079515" y="1897061"/>
            <a:ext cx="3632685" cy="536099"/>
          </a:xfrm>
          <a:prstGeom prst="rect">
            <a:avLst/>
          </a:prstGeom>
          <a:solidFill>
            <a:srgbClr val="FFC000">
              <a:alpha val="0"/>
            </a:srgbClr>
          </a:solidFill>
          <a:ln w="25400">
            <a:solidFill>
              <a:srgbClr val="FF0000"/>
            </a:solidFill>
            <a:bevel/>
          </a:ln>
        </p:spPr>
        <p:txBody>
          <a:bodyPr lIns="45719" rIns="45719" anchor="ctr"/>
          <a:lstStyle/>
          <a:p>
            <a:pPr algn="ctr">
              <a:defRPr>
                <a:solidFill>
                  <a:srgbClr val="FFFFFF"/>
                </a:solidFill>
              </a:defRPr>
            </a:pPr>
            <a:r>
              <a:rPr lang="en-US" dirty="0"/>
              <a:t>gag</a:t>
            </a:r>
            <a:endParaRPr dirty="0"/>
          </a:p>
        </p:txBody>
      </p:sp>
    </p:spTree>
    <p:extLst>
      <p:ext uri="{BB962C8B-B14F-4D97-AF65-F5344CB8AC3E}">
        <p14:creationId xmlns:p14="http://schemas.microsoft.com/office/powerpoint/2010/main" val="141679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3" presetClass="entr" presetSubtype="16" fill="hold" grpId="0" nodeType="clickEffect">
                                  <p:stCondLst>
                                    <p:cond delay="0"/>
                                  </p:stCondLst>
                                  <p:iterate>
                                    <p:tmAbs val="0"/>
                                  </p:iterate>
                                  <p:childTnLst>
                                    <p:set>
                                      <p:cBhvr>
                                        <p:cTn id="33" fill="hold"/>
                                        <p:tgtEl>
                                          <p:spTgt spid="4"/>
                                        </p:tgtEl>
                                        <p:attrNameLst>
                                          <p:attrName>style.visibility</p:attrName>
                                        </p:attrNameLst>
                                      </p:cBhvr>
                                      <p:to>
                                        <p:strVal val="visible"/>
                                      </p:to>
                                    </p:set>
                                    <p:anim calcmode="lin" valueType="num">
                                      <p:cBhvr>
                                        <p:cTn id="34" dur="500" fill="hold"/>
                                        <p:tgtEl>
                                          <p:spTgt spid="4"/>
                                        </p:tgtEl>
                                        <p:attrNameLst>
                                          <p:attrName>ppt_w</p:attrName>
                                        </p:attrNameLst>
                                      </p:cBhvr>
                                      <p:tavLst>
                                        <p:tav tm="0">
                                          <p:val>
                                            <p:fltVal val="0"/>
                                          </p:val>
                                        </p:tav>
                                        <p:tav tm="100000">
                                          <p:val>
                                            <p:strVal val="#ppt_w"/>
                                          </p:val>
                                        </p:tav>
                                      </p:tavLst>
                                    </p:anim>
                                    <p:anim calcmode="lin" valueType="num">
                                      <p:cBhvr>
                                        <p:cTn id="35"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36" fill="hold">
                      <p:stCondLst>
                        <p:cond delay="indefinite"/>
                      </p:stCondLst>
                      <p:childTnLst>
                        <p:par>
                          <p:cTn id="37" fill="hold">
                            <p:stCondLst>
                              <p:cond delay="0"/>
                            </p:stCondLst>
                            <p:childTnLst>
                              <p:par>
                                <p:cTn id="38" presetID="23" presetClass="entr" presetSubtype="16" fill="hold" grpId="0" nodeType="clickEffect">
                                  <p:stCondLst>
                                    <p:cond delay="0"/>
                                  </p:stCondLst>
                                  <p:iterate>
                                    <p:tmAbs val="0"/>
                                  </p:iterate>
                                  <p:childTnLst>
                                    <p:set>
                                      <p:cBhvr>
                                        <p:cTn id="39" fill="hold"/>
                                        <p:tgtEl>
                                          <p:spTgt spid="5"/>
                                        </p:tgtEl>
                                        <p:attrNameLst>
                                          <p:attrName>style.visibility</p:attrName>
                                        </p:attrNameLst>
                                      </p:cBhvr>
                                      <p:to>
                                        <p:strVal val="visible"/>
                                      </p:to>
                                    </p:set>
                                    <p:anim calcmode="lin" valueType="num">
                                      <p:cBhvr>
                                        <p:cTn id="40" dur="500" fill="hold"/>
                                        <p:tgtEl>
                                          <p:spTgt spid="5"/>
                                        </p:tgtEl>
                                        <p:attrNameLst>
                                          <p:attrName>ppt_w</p:attrName>
                                        </p:attrNameLst>
                                      </p:cBhvr>
                                      <p:tavLst>
                                        <p:tav tm="0">
                                          <p:val>
                                            <p:fltVal val="0"/>
                                          </p:val>
                                        </p:tav>
                                        <p:tav tm="100000">
                                          <p:val>
                                            <p:strVal val="#ppt_w"/>
                                          </p:val>
                                        </p:tav>
                                      </p:tavLst>
                                    </p:anim>
                                    <p:anim calcmode="lin" valueType="num">
                                      <p:cBhvr>
                                        <p:cTn id="41" dur="500" fill="hold"/>
                                        <p:tgtEl>
                                          <p:spTgt spid="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advAuto="0"/>
      <p:bldP spid="5"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410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098" name="Picture 2" descr="Layers Of The Earth Animated Diagram Free Vector | Layers Of The Earth">
            <a:extLst>
              <a:ext uri="{FF2B5EF4-FFF2-40B4-BE49-F238E27FC236}">
                <a16:creationId xmlns:a16="http://schemas.microsoft.com/office/drawing/2014/main" id="{B2CA3B2C-507A-DF6C-DB3D-B567EEE26A5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b="15429"/>
          <a:stretch>
            <a:fillRect/>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08783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532</TotalTime>
  <Words>2589</Words>
  <Application>Microsoft Office PowerPoint</Application>
  <PresentationFormat>Widescreen</PresentationFormat>
  <Paragraphs>132</Paragraphs>
  <Slides>35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Aptos</vt:lpstr>
      <vt:lpstr>Aptos Display</vt:lpstr>
      <vt:lpstr>Arial</vt:lpstr>
      <vt:lpstr>Office Theme</vt:lpstr>
      <vt:lpstr>EARTH &amp; SPACE</vt:lpstr>
      <vt:lpstr>A student claims that the arrangement of planets in our Solar System is random. Using your understanding of planetary types, what reasoning best challenges this claim? </vt:lpstr>
      <vt:lpstr>PowerPoint Presentation</vt:lpstr>
      <vt:lpstr>How does the movement of tectonic plates lead to the formation of folds and faults in Earth’s crust?</vt:lpstr>
      <vt:lpstr>PowerPoint Presentation</vt:lpstr>
      <vt:lpstr>During a science lab, three students debated about a mineral sample. If you analyze their statements, which property is Carlo describing? Student A: Anna says it’s identified by how it splits into flat surfaces. Student B: Ben says it’s about how shiny it looks. Student C: Carlo says it’s about how difficult it is to scratch</vt:lpstr>
      <vt:lpstr>PROPERTIES OF MINERALS</vt:lpstr>
      <vt:lpstr>A research team is designing a drill capable of withstanding extreme heat and pressure to collect samples from the layer beneath the crust but above the core. Which layer should the drill be built for? </vt:lpstr>
      <vt:lpstr>PowerPoint Presentation</vt:lpstr>
      <vt:lpstr>What can you infer about graphite from the fact that you can scratch it with just your fingernail?</vt:lpstr>
      <vt:lpstr>PowerPoint Presentation</vt:lpstr>
      <vt:lpstr>A team of scientists is deciding how to allocate limited funding for space exploration. Based on the most recent advancements and discoveries about the solar system, which of the following projects would likely yield the greatest contribution to understanding planetary habitability?  A. Building a permanent lunar base to study the Moon’s geology and its potential for resource extraction.  B. Expanding the Mars Sample Return mission to include deeper subsurface drilling for possible microbial life.  C. Sending a probe to study the surface of Mercury and Venus for more clues about early planetary formation.  D. Increasing the frequency of asteroid flyby missions is better for tracking potential Earth impact threats from cosmic objects. </vt:lpstr>
      <vt:lpstr>In a science quiz, students are given this clue: a molten substance located beneath the Earth’s surface, composed of elements like silicon, aluminum, iron, and oxygen; containing 45–75% silica by weight; and melting at temperatures between 800–1400 °C. Which term correctly identifies this substance? A. Basalt, a type of solid volcanic rock rich in iron and magnesium B. Lava, the molten rock that has already erupted and reached the Earth’s surface C. Granite, a coarse-grained igneous rock that forms when magma cools slowly underground D. Magma, the molten rock beneath the Earth’s surface, contains silica and other abundant elements</vt:lpstr>
      <vt:lpstr>PowerPoint Presentation</vt:lpstr>
      <vt:lpstr>How would you explain the process of seafloor spreading at divergent boundaries to create a model that shows how new oceanic crust forms and shapes the seafloor? A) Plates remain still, and underwater mountains develop only from accumulated sediments. B) Plates collide, forcing magma upward to fold and uplift the ocean floor, forming mountains. C) Plates slide past each other, generating friction that melts rock and forms new crust along faults. D) Plates move apart, magma rises and cools to form new crust, pushing the seafloor outward and creating underwater features. </vt:lpstr>
      <vt:lpstr>PowerPoint Presentation</vt:lpstr>
      <vt:lpstr>How do the movements of tectonic plates around the Pacific Ring of Fire, especially near the Philippines, cause the formation of folds and faults in the Earth’s crust? A) The Pacific Plate moves away from the Philippine Plate at divergent boundaries, creating compressional folds and reverse faults that form mountain ranges in the Philippines. B) The Pacific Plate and Philippine Plate slide past each other along transform boundaries, producing tensional normal faults and volcanic eruptions common in the Philippines. C) The Pacific Plate converges with the Philippine Plate, causing compressional forces that create folds and reverse faults, leading to earthquakes and volcanic activity in the Philippines. D) The plates remain mostly stationary in the Pacific Ring of Fire, causing only minor horizontal folding and no significant fault formation near the Philippines.</vt:lpstr>
      <vt:lpstr>PowerPoint Presentation</vt:lpstr>
      <vt:lpstr>PowerPoint Presentation</vt:lpstr>
      <vt:lpstr>What theory explains the expansion of the universe for a time and then contracting due to the pull of its gravity, in a perpetual cycle of Big Bang followed by Big Crunch?</vt:lpstr>
      <vt:lpstr>Which of the following best describes the type of evidence scientists use to support the Big Bang Theory? </vt:lpstr>
      <vt:lpstr>A student collected data on several galaxies and plotted their distances from Earth against their observed redshift values. Using Edwin Hubble’s discovery, how should the student interpret the trend in the graph? </vt:lpstr>
      <vt:lpstr>Which statement correctly matches a hypothesis with its key idea about the origin of the Solar System? </vt:lpstr>
      <vt:lpstr>Two historians are debating why the heliocentric model replaced the geocentric model in science. Which reasoning best supports the shift? </vt:lpstr>
      <vt:lpstr>During a mining project, engineers encounter solid rock that is much denser than the crust but still capable of slow movement over time. Based on these characteristics, which layer of the Earth are they most likely working in? </vt:lpstr>
      <vt:lpstr>While helping his cousin with a jewelry project, Paolo finds a shiny, glass-like mineral that a steel nail cannot scratch. It leaves no streak on a porcelain plate. Which mineral property best helps Paolo identify it as quartz?</vt:lpstr>
      <vt:lpstr>While helping his cousin with a jewelry project, Paolo finds a shiny, glass-like mineral that a steel nail cannot scratch. It leaves no streak on a porcelain plate. Which mineral property best helps Paolo identify it as quartz?</vt:lpstr>
      <vt:lpstr>A geologist is studying layers of rocks that have been buried deep beneath the Earth’s surface for millions of years. Based on your understanding of rock formation, what will happen to the temperature and pressure as these rocks are buried deeper?</vt:lpstr>
      <vt:lpstr>While reading an article about Earth’s crust, Jane notes that the most common minerals are made up of oxygen and silicon. Using this information, which type of mineral is she reading about?</vt:lpstr>
      <vt:lpstr>A group of scientists observes that a newly discovered planet has an atmosphere with high levels of carbon dioxide, methane, and water vapor. Over time, its surface temperature increases significantly, even though its distance from its star remains the same. What reasoning best explains this change? </vt:lpstr>
      <vt:lpstr>A coastal city experiences rapid deforestation in nearby upland areas to make way for urban development. Over the next few years, residents notice increased flooding, declining fish populations, and poorer air quality. Which of the following best explains how the interaction of Earth’s four subsystems contributes to these environmental problems? </vt:lpstr>
      <vt:lpstr>A town near a river has been experiencing more frequent flash floods due to the combined effects of deforestation, soil erosion, and stronger typhoons. If you were part of the local disaster risk reduction council, which of the following strategies would most effectively address the problem while considering the interaction of Earth’s four subsystems? </vt:lpstr>
      <vt:lpstr>While reading an online geology guide, Ana learns that igneous rocks can form either beneath the Earth’s surface or after lava erupts. Which statement correctly compares these two types? A. Intrusive igneous rocks form in volcanoes during eruptions, while extrusive igneous rocks form in the mantle over millions of years. B. Intrusive igneous rocks form from sediment compacting underground, while extrusive igneous rocks form from magma cooling at the surface. C. Intrusive igneous rocks form slowly underground, creating large crystals, while extrusive igneous rocks form quickly at the surface, creating small crystals. D. Intrusive igneous rocks form from lava cooling quickly underground, while extrusive igneous rocks form from lava cooling slowly at the Earth’s surface.? </vt:lpstr>
      <vt:lpstr>A seismologist warns that movement along the Marikina West Valley Fault could generate a magnitude 7.2 earthquake. The fault movement will mainly involve rock layers sliding past each other, causing sudden displacement. Based on this behavior, which type of stress is most likely involved, and why? A. Tension stress, because the rocks are pulled apart, creating gaps and cracks. B. Compression stress, because the pressure causes the rocks to sink below the surface. C. Compression stress, because the rocks are pushed together, forming folds before breaking. D. Shearing stress, because the fault causes horizontal movement of rock masses along a fracture. </vt:lpstr>
      <vt:lpstr>Why would including fault diagrams with explanations of stress-related earthquakes using verified data sources be the most appropriate choice for an infographic on how rocks respond to compression, tension, and shearing, and their effects on human communities? A. Illustrations of rock layers alone show changes in structure but lack direct links to real-world impacts. B. Fault diagrams with verified earthquake data connect stress responses to actual hazards affecting people. C. Maps of tectonic zones describe movement but do not clearly show the stress effects on rocks. D. Historical earthquake records provide context but may not explain the stress mechanisms in rocks.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Charlotte Roxas</dc:creator>
  <cp:lastModifiedBy>Charlotte Roxas</cp:lastModifiedBy>
  <cp:revision>18</cp:revision>
  <dcterms:created xsi:type="dcterms:W3CDTF">2025-08-07T06:53:11Z</dcterms:created>
  <dcterms:modified xsi:type="dcterms:W3CDTF">2026-01-10T01:19:37Z</dcterms:modified>
</cp:coreProperties>
</file>

<file path=docProps/thumbnail.jpeg>
</file>